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48" r:id="rId2"/>
  </p:sldMasterIdLst>
  <p:notesMasterIdLst>
    <p:notesMasterId r:id="rId10"/>
  </p:notesMasterIdLst>
  <p:sldIdLst>
    <p:sldId id="302" r:id="rId3"/>
    <p:sldId id="303" r:id="rId4"/>
    <p:sldId id="301" r:id="rId5"/>
    <p:sldId id="295" r:id="rId6"/>
    <p:sldId id="296" r:id="rId7"/>
    <p:sldId id="300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iloon Chan" initials="WC" lastIdx="1" clrIdx="0">
    <p:extLst>
      <p:ext uri="{19B8F6BF-5375-455C-9EA6-DF929625EA0E}">
        <p15:presenceInfo xmlns:p15="http://schemas.microsoft.com/office/powerpoint/2012/main" userId="S::wailoon.chan@asco.org::61eff083-35ff-4e06-b384-1f073c497e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7"/>
    <a:srgbClr val="0076A9"/>
    <a:srgbClr val="5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58F66-21F7-4EFF-A4F0-6D3EB3D41284}" type="doc">
      <dgm:prSet loTypeId="urn:microsoft.com/office/officeart/2009/layout/ReverseList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09F606-C57F-4A5F-98CE-D0AA5C9D5FC6}">
      <dgm:prSet phldrT="[Text]" custT="1"/>
      <dgm:spPr/>
      <dgm:t>
        <a:bodyPr/>
        <a:lstStyle/>
        <a:p>
          <a:pPr algn="l"/>
          <a:endParaRPr lang="en-US" sz="2800" dirty="0">
            <a:solidFill>
              <a:schemeClr val="tx2"/>
            </a:solidFill>
          </a:endParaRPr>
        </a:p>
        <a:p>
          <a:pPr algn="ctr"/>
          <a:r>
            <a:rPr lang="en-US" sz="2800" dirty="0">
              <a:solidFill>
                <a:schemeClr val="tx2"/>
              </a:solidFill>
            </a:rPr>
            <a:t>Alternative Payment Model</a:t>
          </a:r>
        </a:p>
      </dgm:t>
    </dgm:pt>
    <dgm:pt modelId="{8041BF88-BBB4-49A5-8513-9CFC361827E2}" type="parTrans" cxnId="{0022691A-AAA4-4450-ADEB-29958F9EC7D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2D96544-E1EB-4675-8B2B-4CC5EDA82656}" type="sibTrans" cxnId="{0022691A-AAA4-4450-ADEB-29958F9EC7D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DB73E7E-8F7C-45A9-9344-25EE10FDCBF5}">
      <dgm:prSet phldrT="[Text]" custT="1"/>
      <dgm:spPr/>
      <dgm:t>
        <a:bodyPr/>
        <a:lstStyle/>
        <a:p>
          <a:pPr algn="l"/>
          <a:endParaRPr lang="en-US" sz="3300" dirty="0">
            <a:solidFill>
              <a:schemeClr val="tx2"/>
            </a:solidFill>
          </a:endParaRPr>
        </a:p>
        <a:p>
          <a:pPr algn="ctr"/>
          <a:r>
            <a:rPr lang="en-US" sz="2800" dirty="0">
              <a:solidFill>
                <a:schemeClr val="tx2"/>
              </a:solidFill>
            </a:rPr>
            <a:t>Care Delivery System</a:t>
          </a:r>
        </a:p>
      </dgm:t>
    </dgm:pt>
    <dgm:pt modelId="{EB002F15-563C-4E2A-9B8E-907A40E01916}" type="parTrans" cxnId="{EA6A1B33-D660-4284-81B8-7BEDDBEEE9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9015037-009D-4636-ABCD-F35EAA0AD9FF}" type="sibTrans" cxnId="{EA6A1B33-D660-4284-81B8-7BEDDBEEE9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15F9328-5527-484A-9030-2722215DE61A}" type="pres">
      <dgm:prSet presAssocID="{09B58F66-21F7-4EFF-A4F0-6D3EB3D41284}" presName="Name0" presStyleCnt="0">
        <dgm:presLayoutVars>
          <dgm:chMax val="2"/>
          <dgm:chPref val="2"/>
          <dgm:animLvl val="lvl"/>
        </dgm:presLayoutVars>
      </dgm:prSet>
      <dgm:spPr/>
    </dgm:pt>
    <dgm:pt modelId="{319C87CA-FE95-490F-B698-7A0BEE9DFE45}" type="pres">
      <dgm:prSet presAssocID="{09B58F66-21F7-4EFF-A4F0-6D3EB3D41284}" presName="LeftText" presStyleLbl="revTx" presStyleIdx="0" presStyleCnt="0">
        <dgm:presLayoutVars>
          <dgm:bulletEnabled val="1"/>
        </dgm:presLayoutVars>
      </dgm:prSet>
      <dgm:spPr/>
    </dgm:pt>
    <dgm:pt modelId="{4D66E160-B776-4F2B-824B-9188FB2D1084}" type="pres">
      <dgm:prSet presAssocID="{09B58F66-21F7-4EFF-A4F0-6D3EB3D41284}" presName="LeftNode" presStyleLbl="bgImgPlace1" presStyleIdx="0" presStyleCnt="2" custScaleX="150699" custLinFactNeighborX="-29469" custLinFactNeighborY="-2590">
        <dgm:presLayoutVars>
          <dgm:chMax val="2"/>
          <dgm:chPref val="2"/>
        </dgm:presLayoutVars>
      </dgm:prSet>
      <dgm:spPr/>
    </dgm:pt>
    <dgm:pt modelId="{9C14A57A-4217-47F2-912E-FCE7ED485D21}" type="pres">
      <dgm:prSet presAssocID="{09B58F66-21F7-4EFF-A4F0-6D3EB3D41284}" presName="RightText" presStyleLbl="revTx" presStyleIdx="0" presStyleCnt="0">
        <dgm:presLayoutVars>
          <dgm:bulletEnabled val="1"/>
        </dgm:presLayoutVars>
      </dgm:prSet>
      <dgm:spPr/>
    </dgm:pt>
    <dgm:pt modelId="{D81586DC-2D6C-44F1-90F3-F8F76468634B}" type="pres">
      <dgm:prSet presAssocID="{09B58F66-21F7-4EFF-A4F0-6D3EB3D41284}" presName="RightNode" presStyleLbl="bgImgPlace1" presStyleIdx="1" presStyleCnt="2" custScaleX="133849" custLinFactNeighborX="686" custLinFactNeighborY="-2514">
        <dgm:presLayoutVars>
          <dgm:chMax val="0"/>
          <dgm:chPref val="0"/>
        </dgm:presLayoutVars>
      </dgm:prSet>
      <dgm:spPr/>
    </dgm:pt>
    <dgm:pt modelId="{FF6C7C9A-A9DD-4BEB-8CA1-1022955C130E}" type="pres">
      <dgm:prSet presAssocID="{09B58F66-21F7-4EFF-A4F0-6D3EB3D41284}" presName="TopArrow" presStyleLbl="node1" presStyleIdx="0" presStyleCnt="2" custScaleY="99797" custLinFactNeighborX="-3934" custLinFactNeighborY="-15527"/>
      <dgm:spPr/>
    </dgm:pt>
    <dgm:pt modelId="{A9CD1898-C81E-40BC-84EC-FF7402A1E2C1}" type="pres">
      <dgm:prSet presAssocID="{09B58F66-21F7-4EFF-A4F0-6D3EB3D41284}" presName="BottomArrow" presStyleLbl="node1" presStyleIdx="1" presStyleCnt="2" custLinFactNeighborX="-4028" custLinFactNeighborY="4591"/>
      <dgm:spPr/>
    </dgm:pt>
  </dgm:ptLst>
  <dgm:cxnLst>
    <dgm:cxn modelId="{0022691A-AAA4-4450-ADEB-29958F9EC7D7}" srcId="{09B58F66-21F7-4EFF-A4F0-6D3EB3D41284}" destId="{B109F606-C57F-4A5F-98CE-D0AA5C9D5FC6}" srcOrd="0" destOrd="0" parTransId="{8041BF88-BBB4-49A5-8513-9CFC361827E2}" sibTransId="{62D96544-E1EB-4675-8B2B-4CC5EDA82656}"/>
    <dgm:cxn modelId="{5347E432-2670-44DE-B933-3CF3281666CF}" type="presOf" srcId="{09B58F66-21F7-4EFF-A4F0-6D3EB3D41284}" destId="{B15F9328-5527-484A-9030-2722215DE61A}" srcOrd="0" destOrd="0" presId="urn:microsoft.com/office/officeart/2009/layout/ReverseList"/>
    <dgm:cxn modelId="{EA6A1B33-D660-4284-81B8-7BEDDBEEE994}" srcId="{09B58F66-21F7-4EFF-A4F0-6D3EB3D41284}" destId="{4DB73E7E-8F7C-45A9-9344-25EE10FDCBF5}" srcOrd="1" destOrd="0" parTransId="{EB002F15-563C-4E2A-9B8E-907A40E01916}" sibTransId="{89015037-009D-4636-ABCD-F35EAA0AD9FF}"/>
    <dgm:cxn modelId="{5FCEA871-B50F-4182-9076-DF39E3160772}" type="presOf" srcId="{4DB73E7E-8F7C-45A9-9344-25EE10FDCBF5}" destId="{9C14A57A-4217-47F2-912E-FCE7ED485D21}" srcOrd="0" destOrd="0" presId="urn:microsoft.com/office/officeart/2009/layout/ReverseList"/>
    <dgm:cxn modelId="{6735978A-20B1-4B20-805A-0BDC940E45A1}" type="presOf" srcId="{B109F606-C57F-4A5F-98CE-D0AA5C9D5FC6}" destId="{319C87CA-FE95-490F-B698-7A0BEE9DFE45}" srcOrd="0" destOrd="0" presId="urn:microsoft.com/office/officeart/2009/layout/ReverseList"/>
    <dgm:cxn modelId="{E3C41AB3-4ACF-45B7-B7E8-2BE7894B1B00}" type="presOf" srcId="{B109F606-C57F-4A5F-98CE-D0AA5C9D5FC6}" destId="{4D66E160-B776-4F2B-824B-9188FB2D1084}" srcOrd="1" destOrd="0" presId="urn:microsoft.com/office/officeart/2009/layout/ReverseList"/>
    <dgm:cxn modelId="{2DCF84E2-523D-4F76-B747-29A2ABD3CA6D}" type="presOf" srcId="{4DB73E7E-8F7C-45A9-9344-25EE10FDCBF5}" destId="{D81586DC-2D6C-44F1-90F3-F8F76468634B}" srcOrd="1" destOrd="0" presId="urn:microsoft.com/office/officeart/2009/layout/ReverseList"/>
    <dgm:cxn modelId="{67857284-FFEB-44D1-948E-1207055FB14B}" type="presParOf" srcId="{B15F9328-5527-484A-9030-2722215DE61A}" destId="{319C87CA-FE95-490F-B698-7A0BEE9DFE45}" srcOrd="0" destOrd="0" presId="urn:microsoft.com/office/officeart/2009/layout/ReverseList"/>
    <dgm:cxn modelId="{794FFC91-04B1-4822-B838-9EFDB2FCEC4A}" type="presParOf" srcId="{B15F9328-5527-484A-9030-2722215DE61A}" destId="{4D66E160-B776-4F2B-824B-9188FB2D1084}" srcOrd="1" destOrd="0" presId="urn:microsoft.com/office/officeart/2009/layout/ReverseList"/>
    <dgm:cxn modelId="{FABFE7B3-C6D9-48FE-8A25-9A096CAEED81}" type="presParOf" srcId="{B15F9328-5527-484A-9030-2722215DE61A}" destId="{9C14A57A-4217-47F2-912E-FCE7ED485D21}" srcOrd="2" destOrd="0" presId="urn:microsoft.com/office/officeart/2009/layout/ReverseList"/>
    <dgm:cxn modelId="{A9CB3173-6F56-421F-B3FF-F880BC5DEF3E}" type="presParOf" srcId="{B15F9328-5527-484A-9030-2722215DE61A}" destId="{D81586DC-2D6C-44F1-90F3-F8F76468634B}" srcOrd="3" destOrd="0" presId="urn:microsoft.com/office/officeart/2009/layout/ReverseList"/>
    <dgm:cxn modelId="{6557F73A-D05A-45A4-9B53-9655879635D6}" type="presParOf" srcId="{B15F9328-5527-484A-9030-2722215DE61A}" destId="{FF6C7C9A-A9DD-4BEB-8CA1-1022955C130E}" srcOrd="4" destOrd="0" presId="urn:microsoft.com/office/officeart/2009/layout/ReverseList"/>
    <dgm:cxn modelId="{6E868E04-46AE-4A9A-858F-2366A7001AAB}" type="presParOf" srcId="{B15F9328-5527-484A-9030-2722215DE61A}" destId="{A9CD1898-C81E-40BC-84EC-FF7402A1E2C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E160-B776-4F2B-824B-9188FB2D1084}">
      <dsp:nvSpPr>
        <dsp:cNvPr id="0" name=""/>
        <dsp:cNvSpPr/>
      </dsp:nvSpPr>
      <dsp:spPr>
        <a:xfrm rot="16200000">
          <a:off x="2651388" y="847067"/>
          <a:ext cx="2909741" cy="26796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/>
              </a:solidFill>
            </a:rPr>
            <a:t>Alternative Payment Model</a:t>
          </a:r>
        </a:p>
      </dsp:txBody>
      <dsp:txXfrm rot="5400000">
        <a:off x="2897257" y="862866"/>
        <a:ext cx="2548836" cy="2648073"/>
      </dsp:txXfrm>
    </dsp:sp>
    <dsp:sp modelId="{D81586DC-2D6C-44F1-90F3-F8F76468634B}">
      <dsp:nvSpPr>
        <dsp:cNvPr id="0" name=""/>
        <dsp:cNvSpPr/>
      </dsp:nvSpPr>
      <dsp:spPr>
        <a:xfrm rot="5400000">
          <a:off x="5046496" y="999088"/>
          <a:ext cx="2909741" cy="23800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8595" tIns="209550" rIns="125730" bIns="20955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>
            <a:solidFill>
              <a:schemeClr val="tx2"/>
            </a:solidFill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/>
              </a:solidFill>
            </a:rPr>
            <a:t>Care Delivery System</a:t>
          </a:r>
        </a:p>
      </dsp:txBody>
      <dsp:txXfrm rot="-5400000">
        <a:off x="5311342" y="850448"/>
        <a:ext cx="2263845" cy="2677331"/>
      </dsp:txXfrm>
    </dsp:sp>
    <dsp:sp modelId="{FF6C7C9A-A9DD-4BEB-8CA1-1022955C130E}">
      <dsp:nvSpPr>
        <dsp:cNvPr id="0" name=""/>
        <dsp:cNvSpPr/>
      </dsp:nvSpPr>
      <dsp:spPr>
        <a:xfrm>
          <a:off x="4556954" y="-287674"/>
          <a:ext cx="1858903" cy="18550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D1898-C81E-40BC-84EC-FF7402A1E2C1}">
      <dsp:nvSpPr>
        <dsp:cNvPr id="0" name=""/>
        <dsp:cNvSpPr/>
      </dsp:nvSpPr>
      <dsp:spPr>
        <a:xfrm rot="10800000">
          <a:off x="4555207" y="2751544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A891C-00A5-4A37-B085-8292CA9E741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D9E9D-93A9-4E6A-8E42-DC0055A85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have both payment model and care delivery model</a:t>
            </a:r>
          </a:p>
          <a:p>
            <a:endParaRPr lang="en-US"/>
          </a:p>
          <a:p>
            <a:r>
              <a:rPr lang="en-US"/>
              <a:t>What is the problem you are trying to address?   The OMH is the care delivery system/practice transformation tool to support practices in oncology payment reform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D66C6-7EBB-4A22-B609-86E4F2990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F0-51BB-4DFF-8914-B6C7E03F2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Commercial is currently at 10.6%, Medicare Advantage at 24.3%, Traditional at 18.2%, Medicaid at 8.3%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F0-51BB-4DFF-8914-B6C7E03F22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3"/>
            <a:ext cx="5410200" cy="4103588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4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338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338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3717828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6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060833"/>
            <a:ext cx="10363200" cy="1347684"/>
          </a:xfrm>
        </p:spPr>
        <p:txBody>
          <a:bodyPr anchor="ctr"/>
          <a:lstStyle>
            <a:lvl1pPr algn="l">
              <a:defRPr sz="5302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10846"/>
            <a:ext cx="10363200" cy="1500187"/>
          </a:xfrm>
        </p:spPr>
        <p:txBody>
          <a:bodyPr anchor="t"/>
          <a:lstStyle>
            <a:lvl1pPr marL="0" indent="0">
              <a:buNone/>
              <a:defRPr sz="2701">
                <a:solidFill>
                  <a:srgbClr val="273756"/>
                </a:solidFill>
              </a:defRPr>
            </a:lvl1pPr>
            <a:lvl2pPr marL="609676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353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4pPr>
            <a:lvl5pPr marL="2438704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609759" y="3717828"/>
            <a:ext cx="813339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8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n-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09600" y="1199553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342900" indent="0">
              <a:buNone/>
              <a:defRPr sz="1650"/>
            </a:lvl2pPr>
            <a:lvl3pPr marL="685800" indent="0">
              <a:buNone/>
              <a:defRPr sz="1650"/>
            </a:lvl3pPr>
            <a:lvl4pPr marL="1028700" indent="0">
              <a:buNone/>
              <a:defRPr sz="1650"/>
            </a:lvl4pPr>
            <a:lvl5pPr marL="1371600" indent="0">
              <a:buNone/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23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609759" y="1199551"/>
            <a:ext cx="813339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8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11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233859"/>
          </a:solidFill>
          <a:latin typeface="Helvetica Bold" charset="0"/>
          <a:ea typeface="+mj-ea"/>
          <a:cs typeface="Helvetica Bold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233859"/>
          </a:solidFill>
          <a:latin typeface="Helvetica Light" charset="0"/>
          <a:ea typeface="+mn-ea"/>
          <a:cs typeface="Helvetica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C58807-34AC-C04C-A4F4-E00C4F7B5FC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4A85754-F04C-204E-88F6-FD841A1C80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95141" y="6382775"/>
            <a:ext cx="18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1"/>
          </a:p>
        </p:txBody>
      </p:sp>
    </p:spTree>
    <p:extLst>
      <p:ext uri="{BB962C8B-B14F-4D97-AF65-F5344CB8AC3E}">
        <p14:creationId xmlns:p14="http://schemas.microsoft.com/office/powerpoint/2010/main" val="9555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0" r:id="rId3"/>
  </p:sldLayoutIdLst>
  <p:txStyles>
    <p:titleStyle>
      <a:lvl1pPr algn="l" defTabSz="609676" rtl="0" eaLnBrk="1" latinLnBrk="0" hangingPunct="1">
        <a:spcBef>
          <a:spcPct val="0"/>
        </a:spcBef>
        <a:buNone/>
        <a:defRPr sz="4001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57" indent="-457257" algn="l" defTabSz="609676" rtl="0" eaLnBrk="1" latinLnBrk="0" hangingPunct="1">
        <a:spcBef>
          <a:spcPct val="20000"/>
        </a:spcBef>
        <a:buFont typeface="Wingdings" charset="2"/>
        <a:buChar char="§"/>
        <a:defRPr sz="2801" kern="1200">
          <a:solidFill>
            <a:srgbClr val="FFFFFF"/>
          </a:solidFill>
          <a:latin typeface="+mn-lt"/>
          <a:ea typeface="+mn-ea"/>
          <a:cs typeface="+mn-cs"/>
        </a:defRPr>
      </a:lvl1pPr>
      <a:lvl2pPr marL="990724" indent="-381047" algn="l" defTabSz="609676" rtl="0" eaLnBrk="1" latinLnBrk="0" hangingPunct="1">
        <a:spcBef>
          <a:spcPct val="20000"/>
        </a:spcBef>
        <a:buFont typeface="Wingdings" charset="2"/>
        <a:buChar char="§"/>
        <a:defRPr sz="2401" kern="1200">
          <a:solidFill>
            <a:srgbClr val="FFFFFF"/>
          </a:solidFill>
          <a:latin typeface="+mn-lt"/>
          <a:ea typeface="+mn-ea"/>
          <a:cs typeface="+mn-cs"/>
        </a:defRPr>
      </a:lvl2pPr>
      <a:lvl3pPr marL="1524190" indent="-304838" algn="l" defTabSz="609676" rtl="0" eaLnBrk="1" latinLnBrk="0" hangingPunct="1">
        <a:spcBef>
          <a:spcPct val="20000"/>
        </a:spcBef>
        <a:buFont typeface="Wingdings" charset="2"/>
        <a:buChar char="§"/>
        <a:defRPr sz="1801" kern="1200">
          <a:solidFill>
            <a:srgbClr val="FFFFFF"/>
          </a:solidFill>
          <a:latin typeface="+mn-lt"/>
          <a:ea typeface="+mn-ea"/>
          <a:cs typeface="+mn-cs"/>
        </a:defRPr>
      </a:lvl3pPr>
      <a:lvl4pPr marL="2133867" indent="-304838" algn="l" defTabSz="609676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2743543" indent="-304838" algn="l" defTabSz="609676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3353219" indent="-304838" algn="l" defTabSz="609676" rtl="0" eaLnBrk="1" latinLnBrk="0" hangingPunct="1">
        <a:spcBef>
          <a:spcPct val="2000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609676" rtl="0" eaLnBrk="1" latinLnBrk="0" hangingPunct="1">
        <a:spcBef>
          <a:spcPct val="2000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609676" rtl="0" eaLnBrk="1" latinLnBrk="0" hangingPunct="1">
        <a:spcBef>
          <a:spcPct val="2000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609676" rtl="0" eaLnBrk="1" latinLnBrk="0" hangingPunct="1">
        <a:spcBef>
          <a:spcPct val="2000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609676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Based Oncology and Policy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3084" y="4010846"/>
            <a:ext cx="10363200" cy="22192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FLASCO Fellows and Residents Oncology Conference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Michael Diaz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Stephen Grubbs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Ted Okon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March 19,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6A9EE-07AA-4CF8-8ED5-148A998F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84" y="5793322"/>
            <a:ext cx="2021305" cy="640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8AF3BB-EFC4-43F6-809B-97D4BFBB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18" y="57018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0E30-7E8D-4C1B-8D0C-4E9D9109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Payment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B18C-FBB7-4359-AABD-AAB7E32A8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Health Care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Fee For Service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Reimbursement based on what and how many services are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Value Based Care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Reimbursement is contingent upon the quality of the care provided and it comes tethered to patient outcomes and resource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Alternative Payment Model (APM)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Payment approach that gives added incentive payments to provide high quality and cost-efficient care (value)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2712B-BE25-4BFB-BE3A-E0E325C1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56" y="1481966"/>
            <a:ext cx="208547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0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43A9-2F23-45EF-B81F-B7B740CA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Value Based Care Relationship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69DF1F-37AE-4A77-8F05-727821295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804417"/>
              </p:ext>
            </p:extLst>
          </p:nvPr>
        </p:nvGraphicFramePr>
        <p:xfrm>
          <a:off x="609600" y="1861636"/>
          <a:ext cx="10969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68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611E62-FB1B-429A-8EB0-ADD48831E6AB}"/>
              </a:ext>
            </a:extLst>
          </p:cNvPr>
          <p:cNvSpPr/>
          <p:nvPr/>
        </p:nvSpPr>
        <p:spPr>
          <a:xfrm>
            <a:off x="9712171" y="5664340"/>
            <a:ext cx="2192783" cy="780847"/>
          </a:xfrm>
          <a:prstGeom prst="rect">
            <a:avLst/>
          </a:prstGeom>
          <a:solidFill>
            <a:srgbClr val="1B3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7C72E-57BF-4378-8F26-67E62B7A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/>
              <a:t>A Framework for Alternative Payment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9802C-9BD5-4929-9D72-D64691E0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1" t="31580" r="76293" b="35291"/>
          <a:stretch/>
        </p:blipFill>
        <p:spPr>
          <a:xfrm>
            <a:off x="638376" y="1545724"/>
            <a:ext cx="1899872" cy="2222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AFFD7-401A-45A6-A5F1-587C83C8A6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95" t="22989" r="52000" b="43642"/>
          <a:stretch/>
        </p:blipFill>
        <p:spPr>
          <a:xfrm>
            <a:off x="3599078" y="1535360"/>
            <a:ext cx="1899872" cy="2235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84246-4EE5-4107-BA2A-74A8F0616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14" t="14664" r="27787" b="53036"/>
          <a:stretch/>
        </p:blipFill>
        <p:spPr>
          <a:xfrm>
            <a:off x="6559780" y="1584160"/>
            <a:ext cx="1899872" cy="2175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B73CD-41EF-4FA4-888D-259F5FA9B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12" t="3031" r="3317" b="62492"/>
          <a:stretch/>
        </p:blipFill>
        <p:spPr>
          <a:xfrm>
            <a:off x="9520482" y="1471212"/>
            <a:ext cx="1899872" cy="2313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A129B3-0110-4049-808F-156F3466BF80}"/>
              </a:ext>
            </a:extLst>
          </p:cNvPr>
          <p:cNvSpPr txBox="1"/>
          <p:nvPr/>
        </p:nvSpPr>
        <p:spPr>
          <a:xfrm>
            <a:off x="3240476" y="3844035"/>
            <a:ext cx="261707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  <a:p>
            <a:pPr algn="ctr"/>
            <a:r>
              <a:rPr lang="en-US" sz="1600"/>
              <a:t>Foundation Payments </a:t>
            </a:r>
            <a:br>
              <a:rPr lang="en-US" sz="1600"/>
            </a:br>
            <a:r>
              <a:rPr lang="en-US" sz="1600"/>
              <a:t>for Infrastructure </a:t>
            </a:r>
            <a:br>
              <a:rPr lang="en-US" sz="1600"/>
            </a:br>
            <a:r>
              <a:rPr lang="en-US" sz="1600"/>
              <a:t>&amp; Operations</a:t>
            </a:r>
          </a:p>
          <a:p>
            <a:pPr algn="ctr">
              <a:spcBef>
                <a:spcPts val="300"/>
              </a:spcBef>
            </a:pPr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  <a:p>
            <a:pPr algn="ctr"/>
            <a:r>
              <a:rPr lang="en-US" sz="1600"/>
              <a:t>Pay for Reporting</a:t>
            </a:r>
          </a:p>
          <a:p>
            <a:pPr algn="ctr">
              <a:spcBef>
                <a:spcPts val="300"/>
              </a:spcBef>
            </a:pPr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  <a:p>
            <a:pPr algn="ctr"/>
            <a:r>
              <a:rPr lang="en-US" sz="1600"/>
              <a:t>Pay for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06402-EB6F-4139-9ED7-7EDB11D352BD}"/>
              </a:ext>
            </a:extLst>
          </p:cNvPr>
          <p:cNvSpPr txBox="1"/>
          <p:nvPr/>
        </p:nvSpPr>
        <p:spPr>
          <a:xfrm>
            <a:off x="6201178" y="3844035"/>
            <a:ext cx="261707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  <a:p>
            <a:pPr algn="ctr"/>
            <a:r>
              <a:rPr lang="en-US" sz="1600"/>
              <a:t>APMs with </a:t>
            </a:r>
            <a:br>
              <a:rPr lang="en-US" sz="1600"/>
            </a:br>
            <a:r>
              <a:rPr lang="en-US" sz="1600"/>
              <a:t>Shared Savings</a:t>
            </a:r>
          </a:p>
          <a:p>
            <a:pPr algn="ctr">
              <a:spcBef>
                <a:spcPts val="300"/>
              </a:spcBef>
            </a:pPr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  <a:p>
            <a:pPr algn="ctr"/>
            <a:r>
              <a:rPr lang="en-US" sz="1600"/>
              <a:t>APMs with Shared Savings &amp; Downside Risk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173C7-53C2-476E-9E56-54E741554121}"/>
              </a:ext>
            </a:extLst>
          </p:cNvPr>
          <p:cNvSpPr txBox="1"/>
          <p:nvPr/>
        </p:nvSpPr>
        <p:spPr>
          <a:xfrm>
            <a:off x="8857117" y="3838372"/>
            <a:ext cx="322660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  <a:p>
            <a:pPr algn="ctr"/>
            <a:r>
              <a:rPr lang="en-US" sz="1600"/>
              <a:t>Condition-Specific </a:t>
            </a:r>
            <a:br>
              <a:rPr lang="en-US" sz="1600"/>
            </a:br>
            <a:r>
              <a:rPr lang="en-US" sz="1600"/>
              <a:t>Population-Based Payment</a:t>
            </a:r>
          </a:p>
          <a:p>
            <a:pPr algn="ctr">
              <a:spcBef>
                <a:spcPts val="300"/>
              </a:spcBef>
            </a:pPr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  <a:p>
            <a:pPr algn="ctr"/>
            <a:r>
              <a:rPr lang="en-US" sz="1600"/>
              <a:t>Comprehensive </a:t>
            </a:r>
            <a:br>
              <a:rPr lang="en-US" sz="1600"/>
            </a:br>
            <a:r>
              <a:rPr lang="en-US" sz="1600"/>
              <a:t>Population-Based Payment</a:t>
            </a:r>
          </a:p>
          <a:p>
            <a:pPr algn="ctr">
              <a:spcBef>
                <a:spcPts val="300"/>
              </a:spcBef>
            </a:pPr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  <a:p>
            <a:pPr algn="ctr"/>
            <a:r>
              <a:rPr lang="en-US" sz="1600"/>
              <a:t>Integrated Finance &amp; </a:t>
            </a:r>
            <a:br>
              <a:rPr lang="en-US" sz="1600"/>
            </a:br>
            <a:r>
              <a:rPr lang="en-US" sz="1600"/>
              <a:t>Delivery System</a:t>
            </a:r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BA44F-65C9-4B45-9299-4C6F616EBCF6}"/>
              </a:ext>
            </a:extLst>
          </p:cNvPr>
          <p:cNvSpPr txBox="1"/>
          <p:nvPr/>
        </p:nvSpPr>
        <p:spPr>
          <a:xfrm>
            <a:off x="154021" y="6130656"/>
            <a:ext cx="28685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Health Care Payment Learning &amp; Action Network. Alternative Payment Model Framework White Paper Refreshed. 2017.</a:t>
            </a:r>
          </a:p>
        </p:txBody>
      </p:sp>
    </p:spTree>
    <p:extLst>
      <p:ext uri="{BB962C8B-B14F-4D97-AF65-F5344CB8AC3E}">
        <p14:creationId xmlns:p14="http://schemas.microsoft.com/office/powerpoint/2010/main" val="212784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6DF-187A-4E38-8C4B-07C90C49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Journey Towards Alternative Payment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FCC67-3F37-49B8-91B9-AF6492EE08BE}"/>
              </a:ext>
            </a:extLst>
          </p:cNvPr>
          <p:cNvSpPr txBox="1"/>
          <p:nvPr/>
        </p:nvSpPr>
        <p:spPr>
          <a:xfrm>
            <a:off x="154021" y="6130656"/>
            <a:ext cx="2601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Health Care Payment Learning &amp; Action Network. HCPLAN Overview. 2019.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1BE5DD-5BA8-4D71-B85B-5153A9CB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39" y="2515548"/>
            <a:ext cx="5620508" cy="253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74158-C6CB-4237-B7B4-BFF65F68606D}"/>
              </a:ext>
            </a:extLst>
          </p:cNvPr>
          <p:cNvSpPr txBox="1"/>
          <p:nvPr/>
        </p:nvSpPr>
        <p:spPr>
          <a:xfrm>
            <a:off x="514904" y="1888602"/>
            <a:ext cx="50247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Targets</a:t>
            </a:r>
          </a:p>
          <a:p>
            <a:r>
              <a:rPr lang="en-US" sz="2000" dirty="0"/>
              <a:t>Adoption of </a:t>
            </a:r>
            <a:r>
              <a:rPr lang="en-US" sz="2000" u="sng" dirty="0"/>
              <a:t>two-sided risk</a:t>
            </a:r>
            <a:r>
              <a:rPr lang="en-US" sz="2000" dirty="0"/>
              <a:t> alternative payment models, with the percentage of payments in such models meeting or exceeding the following percentages:</a:t>
            </a:r>
          </a:p>
          <a:p>
            <a:endParaRPr lang="en-US" sz="2000" dirty="0"/>
          </a:p>
          <a:p>
            <a:r>
              <a:rPr lang="en-US" sz="2000" u="sng" dirty="0"/>
              <a:t>2020 Actuals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Medicaid: 			14.5%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Commercial:			10.8%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Medicare Advantage:		29.3%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Traditional Medicare:		24.2%</a:t>
            </a:r>
          </a:p>
        </p:txBody>
      </p:sp>
    </p:spTree>
    <p:extLst>
      <p:ext uri="{BB962C8B-B14F-4D97-AF65-F5344CB8AC3E}">
        <p14:creationId xmlns:p14="http://schemas.microsoft.com/office/powerpoint/2010/main" val="4067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2E2E4E-E703-4AF3-A123-BD175F17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Oncology Care Model </a:t>
            </a:r>
            <a:endParaRPr lang="en-US" sz="24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D6C88-55DE-498B-969E-BC961731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6057207" cy="5116480"/>
          </a:xfrm>
        </p:spPr>
        <p:txBody>
          <a:bodyPr>
            <a:normAutofit/>
          </a:bodyPr>
          <a:lstStyle/>
          <a:p>
            <a:r>
              <a:rPr lang="en-US" sz="2400" dirty="0"/>
              <a:t>Centers for Medicare &amp; Medicaid Innovation (CMMI)</a:t>
            </a:r>
          </a:p>
          <a:p>
            <a:r>
              <a:rPr lang="en-US" sz="2400" dirty="0"/>
              <a:t>Started July 1, 2016</a:t>
            </a:r>
          </a:p>
          <a:p>
            <a:r>
              <a:rPr lang="en-US" sz="2400" dirty="0"/>
              <a:t>Ends June 30, 2022</a:t>
            </a:r>
          </a:p>
          <a:p>
            <a:r>
              <a:rPr lang="en-US" sz="2400" dirty="0"/>
              <a:t>126 practices (197 originally)</a:t>
            </a:r>
          </a:p>
          <a:p>
            <a:r>
              <a:rPr lang="en-US" sz="2400" dirty="0"/>
              <a:t>5 payers (19 originally)</a:t>
            </a:r>
          </a:p>
          <a:p>
            <a:r>
              <a:rPr lang="en-US" sz="2400" dirty="0"/>
              <a:t>MEOS: $160 per patient, per month</a:t>
            </a:r>
          </a:p>
          <a:p>
            <a:r>
              <a:rPr lang="en-US" sz="2400" dirty="0"/>
              <a:t>One- and Two-Sided Risk</a:t>
            </a:r>
          </a:p>
          <a:p>
            <a:r>
              <a:rPr lang="en-US" sz="2400" dirty="0"/>
              <a:t>Performance Methodology</a:t>
            </a:r>
          </a:p>
          <a:p>
            <a:pPr lvl="1"/>
            <a:r>
              <a:rPr lang="en-US" sz="2100" dirty="0"/>
              <a:t>Total cost-of-care vs. predicted amount</a:t>
            </a:r>
          </a:p>
          <a:p>
            <a:pPr lvl="1"/>
            <a:r>
              <a:rPr lang="en-US" sz="2100" dirty="0"/>
              <a:t>Shared savings / risk, adjusted by quality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91D6F-6705-44DF-B759-211822A2E67C}"/>
              </a:ext>
            </a:extLst>
          </p:cNvPr>
          <p:cNvGrpSpPr/>
          <p:nvPr/>
        </p:nvGrpSpPr>
        <p:grpSpPr>
          <a:xfrm>
            <a:off x="7131071" y="1945178"/>
            <a:ext cx="4140987" cy="3933305"/>
            <a:chOff x="3589849" y="1498600"/>
            <a:chExt cx="4955861" cy="49784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BB5C3D-E037-4CF9-A096-26741CDFDFBF}"/>
                </a:ext>
              </a:extLst>
            </p:cNvPr>
            <p:cNvSpPr/>
            <p:nvPr/>
          </p:nvSpPr>
          <p:spPr>
            <a:xfrm>
              <a:off x="3589849" y="1498600"/>
              <a:ext cx="2438400" cy="2438400"/>
            </a:xfrm>
            <a:custGeom>
              <a:avLst/>
              <a:gdLst>
                <a:gd name="connsiteX0" fmla="*/ 0 w 2598873"/>
                <a:gd name="connsiteY0" fmla="*/ 2598873 h 2598873"/>
                <a:gd name="connsiteX1" fmla="*/ 2598873 w 2598873"/>
                <a:gd name="connsiteY1" fmla="*/ 0 h 2598873"/>
                <a:gd name="connsiteX2" fmla="*/ 2598873 w 2598873"/>
                <a:gd name="connsiteY2" fmla="*/ 2598873 h 2598873"/>
                <a:gd name="connsiteX3" fmla="*/ 0 w 2598873"/>
                <a:gd name="connsiteY3" fmla="*/ 2598873 h 2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73" h="2598873">
                  <a:moveTo>
                    <a:pt x="0" y="2598873"/>
                  </a:moveTo>
                  <a:cubicBezTo>
                    <a:pt x="0" y="1163555"/>
                    <a:pt x="1163555" y="0"/>
                    <a:pt x="2598873" y="0"/>
                  </a:cubicBezTo>
                  <a:lnTo>
                    <a:pt x="2598873" y="2598873"/>
                  </a:lnTo>
                  <a:lnTo>
                    <a:pt x="0" y="259887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0" tIns="1204576" rIns="121920" bIns="487680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Management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of Appropriate Payment Structure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B75E53-43F8-4FF1-BC6A-79CEEB0D85B9}"/>
                </a:ext>
              </a:extLst>
            </p:cNvPr>
            <p:cNvSpPr/>
            <p:nvPr/>
          </p:nvSpPr>
          <p:spPr>
            <a:xfrm>
              <a:off x="6100755" y="1498600"/>
              <a:ext cx="2438400" cy="2438400"/>
            </a:xfrm>
            <a:custGeom>
              <a:avLst/>
              <a:gdLst>
                <a:gd name="connsiteX0" fmla="*/ 0 w 2598873"/>
                <a:gd name="connsiteY0" fmla="*/ 2598873 h 2598873"/>
                <a:gd name="connsiteX1" fmla="*/ 2598873 w 2598873"/>
                <a:gd name="connsiteY1" fmla="*/ 0 h 2598873"/>
                <a:gd name="connsiteX2" fmla="*/ 2598873 w 2598873"/>
                <a:gd name="connsiteY2" fmla="*/ 2598873 h 2598873"/>
                <a:gd name="connsiteX3" fmla="*/ 0 w 2598873"/>
                <a:gd name="connsiteY3" fmla="*/ 2598873 h 2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73" h="2598873">
                  <a:moveTo>
                    <a:pt x="0" y="0"/>
                  </a:moveTo>
                  <a:cubicBezTo>
                    <a:pt x="1435318" y="0"/>
                    <a:pt x="2598873" y="1163555"/>
                    <a:pt x="2598873" y="2598873"/>
                  </a:cubicBezTo>
                  <a:lnTo>
                    <a:pt x="0" y="259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1204576" rIns="365760" bIns="487680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ln w="0">
                    <a:noFill/>
                  </a:ln>
                  <a:solidFill>
                    <a:schemeClr val="tx2"/>
                  </a:solidFill>
                </a:rPr>
                <a:t>Comprehensive Coordinated Cancer Care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2C5B8B-78F0-4297-B3CC-B8FF4BD42AAE}"/>
                </a:ext>
              </a:extLst>
            </p:cNvPr>
            <p:cNvSpPr/>
            <p:nvPr/>
          </p:nvSpPr>
          <p:spPr>
            <a:xfrm>
              <a:off x="6107310" y="4038600"/>
              <a:ext cx="2438400" cy="2438400"/>
            </a:xfrm>
            <a:custGeom>
              <a:avLst/>
              <a:gdLst>
                <a:gd name="connsiteX0" fmla="*/ 0 w 2598873"/>
                <a:gd name="connsiteY0" fmla="*/ 2598873 h 2598873"/>
                <a:gd name="connsiteX1" fmla="*/ 2598873 w 2598873"/>
                <a:gd name="connsiteY1" fmla="*/ 0 h 2598873"/>
                <a:gd name="connsiteX2" fmla="*/ 2598873 w 2598873"/>
                <a:gd name="connsiteY2" fmla="*/ 2598873 h 2598873"/>
                <a:gd name="connsiteX3" fmla="*/ 0 w 2598873"/>
                <a:gd name="connsiteY3" fmla="*/ 2598873 h 2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73" h="2598873">
                  <a:moveTo>
                    <a:pt x="2598873" y="0"/>
                  </a:moveTo>
                  <a:cubicBezTo>
                    <a:pt x="2598873" y="1435318"/>
                    <a:pt x="1435318" y="2598873"/>
                    <a:pt x="0" y="2598873"/>
                  </a:cubicBezTo>
                  <a:lnTo>
                    <a:pt x="0" y="0"/>
                  </a:lnTo>
                  <a:lnTo>
                    <a:pt x="259887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487680" rIns="609600" bIns="1204576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chemeClr val="tx2"/>
                  </a:solidFill>
                </a:rPr>
                <a:t>Continuous Improvement Driven by Data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8D9CAF-B96B-446D-86B3-789D0CADD472}"/>
                </a:ext>
              </a:extLst>
            </p:cNvPr>
            <p:cNvSpPr/>
            <p:nvPr/>
          </p:nvSpPr>
          <p:spPr>
            <a:xfrm>
              <a:off x="3589849" y="4038600"/>
              <a:ext cx="2438400" cy="2438400"/>
            </a:xfrm>
            <a:custGeom>
              <a:avLst/>
              <a:gdLst>
                <a:gd name="connsiteX0" fmla="*/ 0 w 2598873"/>
                <a:gd name="connsiteY0" fmla="*/ 2598873 h 2598873"/>
                <a:gd name="connsiteX1" fmla="*/ 2598873 w 2598873"/>
                <a:gd name="connsiteY1" fmla="*/ 0 h 2598873"/>
                <a:gd name="connsiteX2" fmla="*/ 2598873 w 2598873"/>
                <a:gd name="connsiteY2" fmla="*/ 2598873 h 2598873"/>
                <a:gd name="connsiteX3" fmla="*/ 0 w 2598873"/>
                <a:gd name="connsiteY3" fmla="*/ 2598873 h 2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73" h="2598873">
                  <a:moveTo>
                    <a:pt x="2598873" y="2598873"/>
                  </a:moveTo>
                  <a:cubicBezTo>
                    <a:pt x="1163555" y="2598873"/>
                    <a:pt x="0" y="1435318"/>
                    <a:pt x="0" y="0"/>
                  </a:cubicBezTo>
                  <a:lnTo>
                    <a:pt x="2598873" y="0"/>
                  </a:lnTo>
                  <a:lnTo>
                    <a:pt x="2598873" y="2598873"/>
                  </a:lnTo>
                  <a:close/>
                </a:path>
              </a:pathLst>
            </a:custGeom>
            <a:solidFill>
              <a:srgbClr val="BEB1CF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0" tIns="487680" rIns="121920" bIns="1204576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chemeClr val="tx2"/>
                  </a:solidFill>
                </a:rPr>
                <a:t>Strategic use </a:t>
              </a:r>
              <a:br>
                <a:rPr lang="en-US" sz="1600" dirty="0">
                  <a:solidFill>
                    <a:schemeClr val="tx2"/>
                  </a:solidFill>
                </a:rPr>
              </a:br>
              <a:r>
                <a:rPr lang="en-US" sz="1600" dirty="0">
                  <a:solidFill>
                    <a:schemeClr val="tx2"/>
                  </a:solidFill>
                </a:rPr>
                <a:t>of Revenue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691DF7-E17D-4FEE-A745-9C0B9108675E}"/>
                </a:ext>
              </a:extLst>
            </p:cNvPr>
            <p:cNvSpPr/>
            <p:nvPr/>
          </p:nvSpPr>
          <p:spPr>
            <a:xfrm>
              <a:off x="5592755" y="3591560"/>
              <a:ext cx="853440" cy="85344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>
                  <a:solidFill>
                    <a:schemeClr val="tx2"/>
                  </a:solidFill>
                </a:rPr>
                <a:t>Patient Centered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55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41F1E-5355-4D9F-B596-5B5D1C6D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45106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389</Words>
  <Application>Microsoft Office PowerPoint</Application>
  <PresentationFormat>Widescreen</PresentationFormat>
  <Paragraphs>73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Bold</vt:lpstr>
      <vt:lpstr>Helvetica Light</vt:lpstr>
      <vt:lpstr>Wingdings</vt:lpstr>
      <vt:lpstr>Custom Design</vt:lpstr>
      <vt:lpstr>Office Theme</vt:lpstr>
      <vt:lpstr>Value Based Oncology and Policy </vt:lpstr>
      <vt:lpstr>Health Care Payment Definitions</vt:lpstr>
      <vt:lpstr>Value Based Care Relationship</vt:lpstr>
      <vt:lpstr>A Framework for Alternative Payment Models</vt:lpstr>
      <vt:lpstr>A Journey Towards Alternative Payment Models</vt:lpstr>
      <vt:lpstr>Oncology Care Model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Wailoon Chan</dc:creator>
  <cp:lastModifiedBy>Stephen Grubbs</cp:lastModifiedBy>
  <cp:revision>55</cp:revision>
  <dcterms:created xsi:type="dcterms:W3CDTF">2020-09-03T18:56:05Z</dcterms:created>
  <dcterms:modified xsi:type="dcterms:W3CDTF">2022-03-11T15:10:42Z</dcterms:modified>
</cp:coreProperties>
</file>