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19"/>
  </p:notesMasterIdLst>
  <p:sldIdLst>
    <p:sldId id="256" r:id="rId2"/>
    <p:sldId id="258" r:id="rId3"/>
    <p:sldId id="259" r:id="rId4"/>
    <p:sldId id="260" r:id="rId5"/>
    <p:sldId id="261" r:id="rId6"/>
    <p:sldId id="263" r:id="rId7"/>
    <p:sldId id="262" r:id="rId8"/>
    <p:sldId id="275" r:id="rId9"/>
    <p:sldId id="264" r:id="rId10"/>
    <p:sldId id="272" r:id="rId11"/>
    <p:sldId id="276" r:id="rId12"/>
    <p:sldId id="277" r:id="rId13"/>
    <p:sldId id="268" r:id="rId14"/>
    <p:sldId id="269" r:id="rId15"/>
    <p:sldId id="270" r:id="rId16"/>
    <p:sldId id="271" r:id="rId17"/>
    <p:sldId id="27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346"/>
  </p:normalViewPr>
  <p:slideViewPr>
    <p:cSldViewPr snapToGrid="0" snapToObjects="1">
      <p:cViewPr varScale="1">
        <p:scale>
          <a:sx n="72" d="100"/>
          <a:sy n="72" d="100"/>
        </p:scale>
        <p:origin x="106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A1BEF3-14D9-4648-9084-5BCFF62D724B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ADAB86-5B6D-6641-95EC-4827F5786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010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ADAB86-5B6D-6641-95EC-4827F57867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2184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ADAB86-5B6D-6641-95EC-4827F57867B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2484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en-US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ADAB86-5B6D-6641-95EC-4827F57867B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111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ADAB86-5B6D-6641-95EC-4827F57867B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9303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ADAB86-5B6D-6641-95EC-4827F57867B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4022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ADAB86-5B6D-6641-95EC-4827F57867B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6640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ADAB86-5B6D-6641-95EC-4827F57867B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647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ADAB86-5B6D-6641-95EC-4827F57867B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0046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ADAB86-5B6D-6641-95EC-4827F57867B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9686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ADAB86-5B6D-6641-95EC-4827F57867B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5058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ADAB86-5B6D-6641-95EC-4827F57867B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6526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ADAB86-5B6D-6641-95EC-4827F57867B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0281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ADAB86-5B6D-6641-95EC-4827F57867B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1879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" pitchFamily="2" charset="2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ADAB86-5B6D-6641-95EC-4827F57867B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253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3284890-85D2-4D7B-8EF5-15A9C1DB8F42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523358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560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732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384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6F822A4-8DA6-4447-9B1F-C5DB58435268}" type="datetimeFigureOut">
              <a:rPr lang="en-US" smtClean="0"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3206532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813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4/6/2021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43605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334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426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A16AA21-1863-4931-97CB-99D0A168701B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85935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772C379-9A7C-4C87-A116-CBE9F58B04C5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71718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55620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D9888-E792-454A-8DFA-05D91CDF59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Case presentation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BDFE4C-D85D-4D43-B589-FE1219887C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54744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Beatrice Alvarado Roberts, MD </a:t>
            </a:r>
          </a:p>
          <a:p>
            <a:r>
              <a:rPr lang="en-US" dirty="0"/>
              <a:t>University of Florida </a:t>
            </a:r>
          </a:p>
          <a:p>
            <a:r>
              <a:rPr lang="en-US" dirty="0"/>
              <a:t>FLASCO Spring Session </a:t>
            </a:r>
          </a:p>
          <a:p>
            <a:r>
              <a:rPr lang="en-US" dirty="0"/>
              <a:t>April 17, 2021</a:t>
            </a:r>
          </a:p>
        </p:txBody>
      </p:sp>
    </p:spTree>
    <p:extLst>
      <p:ext uri="{BB962C8B-B14F-4D97-AF65-F5344CB8AC3E}">
        <p14:creationId xmlns:p14="http://schemas.microsoft.com/office/powerpoint/2010/main" val="98922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AF618-4AD7-BB44-87CA-0B7CE47E1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24000"/>
            <a:ext cx="9601200" cy="4343400"/>
          </a:xfrm>
        </p:spPr>
        <p:txBody>
          <a:bodyPr>
            <a:normAutofit/>
          </a:bodyPr>
          <a:lstStyle/>
          <a:p>
            <a:r>
              <a:rPr lang="en-US" i="0" dirty="0"/>
              <a:t>She became agreeable to surgery after explaining that it was required for cure if distant disease ruled out </a:t>
            </a:r>
          </a:p>
          <a:p>
            <a:r>
              <a:rPr lang="en-US" dirty="0"/>
              <a:t>Repeat PET CT: </a:t>
            </a:r>
          </a:p>
          <a:p>
            <a:pPr lvl="1"/>
            <a:r>
              <a:rPr lang="en-US" i="0" dirty="0"/>
              <a:t>Left breast mass appears slightly larger in size, no distant metastasis </a:t>
            </a:r>
          </a:p>
          <a:p>
            <a:r>
              <a:rPr lang="en-US" dirty="0"/>
              <a:t>Treatment: </a:t>
            </a:r>
          </a:p>
          <a:p>
            <a:pPr lvl="1"/>
            <a:r>
              <a:rPr lang="en-US" i="0" dirty="0"/>
              <a:t>Neoadjuvant </a:t>
            </a:r>
            <a:r>
              <a:rPr lang="en-US" i="0" dirty="0" err="1"/>
              <a:t>ddAC</a:t>
            </a:r>
            <a:r>
              <a:rPr lang="en-US" i="0" dirty="0"/>
              <a:t>-T</a:t>
            </a:r>
          </a:p>
          <a:p>
            <a:pPr marL="530352" lvl="1" indent="0">
              <a:buNone/>
            </a:pPr>
            <a:endParaRPr lang="en-US" i="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7B47250-1178-E740-A976-3F6FCB5B9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38200"/>
          </a:xfrm>
        </p:spPr>
        <p:txBody>
          <a:bodyPr/>
          <a:lstStyle/>
          <a:p>
            <a:r>
              <a:rPr lang="en-US" dirty="0"/>
              <a:t>Follow-up </a:t>
            </a:r>
          </a:p>
        </p:txBody>
      </p:sp>
    </p:spTree>
    <p:extLst>
      <p:ext uri="{BB962C8B-B14F-4D97-AF65-F5344CB8AC3E}">
        <p14:creationId xmlns:p14="http://schemas.microsoft.com/office/powerpoint/2010/main" val="3840677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6E107-08D3-7042-96DA-0A11FBAEE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23999"/>
            <a:ext cx="9601200" cy="4938793"/>
          </a:xfrm>
        </p:spPr>
        <p:txBody>
          <a:bodyPr>
            <a:normAutofit/>
          </a:bodyPr>
          <a:lstStyle/>
          <a:p>
            <a:r>
              <a:rPr lang="en-US" dirty="0"/>
              <a:t>Neoadjuvant weekly Paclitaxel started October 19, 2020 </a:t>
            </a:r>
          </a:p>
          <a:p>
            <a:r>
              <a:rPr lang="en-US" dirty="0"/>
              <a:t>Completed 10/12 cycles of weekly Paclitaxel: December 28, 2020 </a:t>
            </a:r>
          </a:p>
          <a:p>
            <a:pPr lvl="1"/>
            <a:r>
              <a:rPr lang="en-US" i="0" dirty="0"/>
              <a:t>Stopped early due to neuropathy and skin toxicity </a:t>
            </a:r>
          </a:p>
          <a:p>
            <a:r>
              <a:rPr lang="en-US" dirty="0"/>
              <a:t>Gap between Paclitaxel and AC due to prior authorization issue </a:t>
            </a:r>
          </a:p>
          <a:p>
            <a:pPr lvl="1"/>
            <a:r>
              <a:rPr lang="en-US" i="0" dirty="0"/>
              <a:t>Patient changed insurance and PCP’s at start of the year</a:t>
            </a:r>
          </a:p>
          <a:p>
            <a:pPr lvl="1"/>
            <a:r>
              <a:rPr lang="en-US" i="0" dirty="0"/>
              <a:t>Also changed phone numbers </a:t>
            </a:r>
            <a:r>
              <a:rPr lang="en-US" i="0" dirty="0">
                <a:sym typeface="Wingdings" pitchFamily="2" charset="2"/>
              </a:rPr>
              <a:t> delay in communication </a:t>
            </a:r>
          </a:p>
          <a:p>
            <a:pPr lvl="1"/>
            <a:r>
              <a:rPr lang="en-US" i="0" dirty="0">
                <a:sym typeface="Wingdings" pitchFamily="2" charset="2"/>
              </a:rPr>
              <a:t>Emergency contact called </a:t>
            </a:r>
          </a:p>
          <a:p>
            <a:r>
              <a:rPr lang="en-US" i="0" dirty="0" err="1">
                <a:sym typeface="Wingdings" pitchFamily="2" charset="2"/>
              </a:rPr>
              <a:t>ddAC</a:t>
            </a:r>
            <a:r>
              <a:rPr lang="en-US" i="0" dirty="0">
                <a:sym typeface="Wingdings" pitchFamily="2" charset="2"/>
              </a:rPr>
              <a:t> scheduled for February 22, 2021</a:t>
            </a:r>
          </a:p>
          <a:p>
            <a:pPr lvl="1"/>
            <a:r>
              <a:rPr lang="en-US" i="0" dirty="0">
                <a:sym typeface="Wingdings" pitchFamily="2" charset="2"/>
              </a:rPr>
              <a:t>Rescheduled for February 25</a:t>
            </a:r>
            <a:r>
              <a:rPr lang="en-US" i="0" baseline="30000" dirty="0">
                <a:sym typeface="Wingdings" pitchFamily="2" charset="2"/>
              </a:rPr>
              <a:t>th</a:t>
            </a:r>
            <a:r>
              <a:rPr lang="en-US" i="0" dirty="0">
                <a:sym typeface="Wingdings" pitchFamily="2" charset="2"/>
              </a:rPr>
              <a:t> due to medical transport scheduling: C1D1 </a:t>
            </a:r>
            <a:r>
              <a:rPr lang="en-US" i="0" dirty="0" err="1">
                <a:sym typeface="Wingdings" pitchFamily="2" charset="2"/>
              </a:rPr>
              <a:t>ddAC</a:t>
            </a:r>
            <a:r>
              <a:rPr lang="en-US" i="0" dirty="0">
                <a:sym typeface="Wingdings" pitchFamily="2" charset="2"/>
              </a:rPr>
              <a:t> started! </a:t>
            </a:r>
          </a:p>
          <a:p>
            <a:pPr lvl="1"/>
            <a:r>
              <a:rPr lang="en-US" i="0" dirty="0">
                <a:sym typeface="Wingdings" pitchFamily="2" charset="2"/>
              </a:rPr>
              <a:t>Did not have premedication (dexamethasone, olanzapine, </a:t>
            </a:r>
            <a:r>
              <a:rPr lang="en-US" i="0" dirty="0" err="1">
                <a:sym typeface="Wingdings" pitchFamily="2" charset="2"/>
              </a:rPr>
              <a:t>aprepitant</a:t>
            </a:r>
            <a:r>
              <a:rPr lang="en-US" i="0" dirty="0">
                <a:sym typeface="Wingdings" pitchFamily="2" charset="2"/>
              </a:rPr>
              <a:t>) available despite reminder phone call the day before and written instructions </a:t>
            </a:r>
          </a:p>
          <a:p>
            <a:pPr lvl="2"/>
            <a:r>
              <a:rPr lang="en-US" dirty="0">
                <a:sym typeface="Wingdings" pitchFamily="2" charset="2"/>
              </a:rPr>
              <a:t>Clinic staff assisted in obtaining medication same day </a:t>
            </a:r>
            <a:endParaRPr lang="en-US" i="0" dirty="0">
              <a:sym typeface="Wingdings" pitchFamily="2" charset="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2A1E7D4-FD3A-0649-A007-6AFC525E1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38200"/>
          </a:xfrm>
        </p:spPr>
        <p:txBody>
          <a:bodyPr/>
          <a:lstStyle/>
          <a:p>
            <a:r>
              <a:rPr lang="en-US" dirty="0"/>
              <a:t>Treatment Course  </a:t>
            </a:r>
          </a:p>
        </p:txBody>
      </p:sp>
    </p:spTree>
    <p:extLst>
      <p:ext uri="{BB962C8B-B14F-4D97-AF65-F5344CB8AC3E}">
        <p14:creationId xmlns:p14="http://schemas.microsoft.com/office/powerpoint/2010/main" val="3661456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BEDA0-9BBA-8E4C-880A-50A0688A3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4031"/>
          </a:xfrm>
        </p:spPr>
        <p:txBody>
          <a:bodyPr/>
          <a:lstStyle/>
          <a:p>
            <a:r>
              <a:rPr lang="en-US" dirty="0"/>
              <a:t>In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F79D5B-48D8-FC40-9744-4AB302843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49831"/>
            <a:ext cx="9601200" cy="4317569"/>
          </a:xfrm>
        </p:spPr>
        <p:txBody>
          <a:bodyPr/>
          <a:lstStyle/>
          <a:p>
            <a:r>
              <a:rPr lang="en-US" sz="2800" i="0" dirty="0"/>
              <a:t>We have a complex patient with multiple comorbidities and stage III left breast invasive ductal carcinoma </a:t>
            </a:r>
            <a:r>
              <a:rPr lang="en-US" sz="2800" dirty="0"/>
              <a:t>grade III, ER+PR+, HER2 -, </a:t>
            </a:r>
            <a:r>
              <a:rPr lang="en-US" sz="2800" dirty="0" err="1"/>
              <a:t>gBRCA</a:t>
            </a:r>
            <a:r>
              <a:rPr lang="en-US" sz="2800" dirty="0"/>
              <a:t>- </a:t>
            </a:r>
            <a:r>
              <a:rPr lang="en-US" sz="2800" i="0" dirty="0"/>
              <a:t>with various health disparities that impacted her care and caused a delay in treatment (on more than one occasion)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586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>
            <a:extLst>
              <a:ext uri="{FF2B5EF4-FFF2-40B4-BE49-F238E27FC236}">
                <a16:creationId xmlns:a16="http://schemas.microsoft.com/office/drawing/2014/main" id="{A249EACD-93E2-264C-B3E2-A1EB4E5C5648}"/>
              </a:ext>
            </a:extLst>
          </p:cNvPr>
          <p:cNvSpPr/>
          <p:nvPr/>
        </p:nvSpPr>
        <p:spPr>
          <a:xfrm>
            <a:off x="944880" y="1097280"/>
            <a:ext cx="7680960" cy="1051560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Racial </a:t>
            </a:r>
          </a:p>
        </p:txBody>
      </p:sp>
      <p:sp>
        <p:nvSpPr>
          <p:cNvPr id="5" name="Right Arrow 4">
            <a:extLst>
              <a:ext uri="{FF2B5EF4-FFF2-40B4-BE49-F238E27FC236}">
                <a16:creationId xmlns:a16="http://schemas.microsoft.com/office/drawing/2014/main" id="{321A738C-8CB2-A746-81D0-D69BEB83D2AA}"/>
              </a:ext>
            </a:extLst>
          </p:cNvPr>
          <p:cNvSpPr/>
          <p:nvPr/>
        </p:nvSpPr>
        <p:spPr>
          <a:xfrm>
            <a:off x="2651760" y="1592580"/>
            <a:ext cx="5974080" cy="1051560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Socioeconomic</a:t>
            </a:r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16F421CF-E6DE-4B48-9493-78F91B3D2E61}"/>
              </a:ext>
            </a:extLst>
          </p:cNvPr>
          <p:cNvSpPr/>
          <p:nvPr/>
        </p:nvSpPr>
        <p:spPr>
          <a:xfrm>
            <a:off x="4526280" y="2095500"/>
            <a:ext cx="4084320" cy="1051560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Mental Health </a:t>
            </a:r>
          </a:p>
        </p:txBody>
      </p:sp>
      <p:sp>
        <p:nvSpPr>
          <p:cNvPr id="7" name="Right Arrow 6">
            <a:extLst>
              <a:ext uri="{FF2B5EF4-FFF2-40B4-BE49-F238E27FC236}">
                <a16:creationId xmlns:a16="http://schemas.microsoft.com/office/drawing/2014/main" id="{FED7C918-1E25-DF4B-A550-9DA9B07C3607}"/>
              </a:ext>
            </a:extLst>
          </p:cNvPr>
          <p:cNvSpPr/>
          <p:nvPr/>
        </p:nvSpPr>
        <p:spPr>
          <a:xfrm>
            <a:off x="6324600" y="2613660"/>
            <a:ext cx="2286000" cy="1051560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Distrust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8C55BA4-EF67-4B45-82D9-0E94EED7359B}"/>
              </a:ext>
            </a:extLst>
          </p:cNvPr>
          <p:cNvSpPr/>
          <p:nvPr/>
        </p:nvSpPr>
        <p:spPr>
          <a:xfrm>
            <a:off x="944880" y="1874520"/>
            <a:ext cx="1798320" cy="32918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African American female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893C1-620E-E946-8B26-4D9362D8792A}"/>
              </a:ext>
            </a:extLst>
          </p:cNvPr>
          <p:cNvSpPr/>
          <p:nvPr/>
        </p:nvSpPr>
        <p:spPr>
          <a:xfrm>
            <a:off x="2727960" y="2385060"/>
            <a:ext cx="1798320" cy="32918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>
                <a:solidFill>
                  <a:schemeClr val="tx1"/>
                </a:solidFill>
              </a:rPr>
              <a:t>Low income </a:t>
            </a:r>
          </a:p>
          <a:p>
            <a:pPr lvl="0" algn="ctr"/>
            <a:r>
              <a:rPr lang="en-US" dirty="0">
                <a:solidFill>
                  <a:schemeClr val="tx1"/>
                </a:solidFill>
              </a:rPr>
              <a:t>Transportation issues </a:t>
            </a:r>
          </a:p>
          <a:p>
            <a:pPr lvl="0" algn="ctr"/>
            <a:r>
              <a:rPr lang="en-US" dirty="0">
                <a:solidFill>
                  <a:schemeClr val="tx1"/>
                </a:solidFill>
              </a:rPr>
              <a:t>Food stamps</a:t>
            </a:r>
          </a:p>
          <a:p>
            <a:pPr lvl="0" algn="ctr"/>
            <a:r>
              <a:rPr lang="en-US" dirty="0">
                <a:solidFill>
                  <a:schemeClr val="tx1"/>
                </a:solidFill>
              </a:rPr>
              <a:t>Unstable housing </a:t>
            </a:r>
          </a:p>
          <a:p>
            <a:pPr lvl="0" algn="ctr"/>
            <a:r>
              <a:rPr lang="en-US" dirty="0">
                <a:solidFill>
                  <a:schemeClr val="tx1"/>
                </a:solidFill>
              </a:rPr>
              <a:t>Lack of social support </a:t>
            </a:r>
          </a:p>
          <a:p>
            <a:pPr lvl="0" algn="ctr"/>
            <a:r>
              <a:rPr lang="en-US" dirty="0">
                <a:solidFill>
                  <a:schemeClr val="tx1"/>
                </a:solidFill>
              </a:rPr>
              <a:t>Communication barriers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26BAEDB-176A-6041-BC52-285C5E44AACB}"/>
              </a:ext>
            </a:extLst>
          </p:cNvPr>
          <p:cNvSpPr/>
          <p:nvPr/>
        </p:nvSpPr>
        <p:spPr>
          <a:xfrm>
            <a:off x="4526280" y="2864604"/>
            <a:ext cx="1798320" cy="32918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>
                <a:solidFill>
                  <a:schemeClr val="tx1"/>
                </a:solidFill>
              </a:rPr>
              <a:t>Bipolar disorder</a:t>
            </a:r>
          </a:p>
          <a:p>
            <a:pPr lvl="0" algn="ctr"/>
            <a:r>
              <a:rPr lang="en-US" dirty="0">
                <a:solidFill>
                  <a:schemeClr val="tx1"/>
                </a:solidFill>
              </a:rPr>
              <a:t>OCD</a:t>
            </a:r>
          </a:p>
          <a:p>
            <a:pPr lvl="0" algn="ctr"/>
            <a:r>
              <a:rPr lang="en-US" dirty="0">
                <a:solidFill>
                  <a:schemeClr val="tx1"/>
                </a:solidFill>
              </a:rPr>
              <a:t>PTSD </a:t>
            </a:r>
          </a:p>
          <a:p>
            <a:pPr lvl="0" algn="ctr"/>
            <a:r>
              <a:rPr lang="en-US" dirty="0">
                <a:solidFill>
                  <a:schemeClr val="tx1"/>
                </a:solidFill>
              </a:rPr>
              <a:t>History of sexual abuse, polysubstance abuse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4DAF53-BCB2-4F46-A537-61D06913F109}"/>
              </a:ext>
            </a:extLst>
          </p:cNvPr>
          <p:cNvSpPr/>
          <p:nvPr/>
        </p:nvSpPr>
        <p:spPr>
          <a:xfrm>
            <a:off x="6324600" y="3382764"/>
            <a:ext cx="1798320" cy="32918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Holistic medicine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Spiritual views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B989EDC-0BC3-4F4A-A273-5F89F6323196}"/>
              </a:ext>
            </a:extLst>
          </p:cNvPr>
          <p:cNvSpPr/>
          <p:nvPr/>
        </p:nvSpPr>
        <p:spPr>
          <a:xfrm>
            <a:off x="9090660" y="1394460"/>
            <a:ext cx="2758440" cy="37719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DELAY IN CARE 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6F85DDFC-6472-7C4B-9E73-AA5FD968A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6200"/>
            <a:ext cx="9601200" cy="108204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What Kind of Disparities Impacted Her Cancer Care? </a:t>
            </a:r>
          </a:p>
        </p:txBody>
      </p:sp>
    </p:spTree>
    <p:extLst>
      <p:ext uri="{BB962C8B-B14F-4D97-AF65-F5344CB8AC3E}">
        <p14:creationId xmlns:p14="http://schemas.microsoft.com/office/powerpoint/2010/main" val="2489464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E51C7-AB85-3B43-9FA4-9ED5E25ED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6840" y="243840"/>
            <a:ext cx="9906000" cy="1005840"/>
          </a:xfrm>
        </p:spPr>
        <p:txBody>
          <a:bodyPr>
            <a:normAutofit fontScale="90000"/>
          </a:bodyPr>
          <a:lstStyle/>
          <a:p>
            <a:r>
              <a:rPr lang="en-US" dirty="0"/>
              <a:t>Racial Variations in Breast Cancer Incidence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FDB9230-03BF-EA4F-9B8E-1E9512320E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2701" y="986559"/>
            <a:ext cx="8049478" cy="5627601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946CAF8-08B5-7543-9884-C9B2DABE2428}"/>
              </a:ext>
            </a:extLst>
          </p:cNvPr>
          <p:cNvSpPr txBox="1"/>
          <p:nvPr/>
        </p:nvSpPr>
        <p:spPr>
          <a:xfrm>
            <a:off x="716280" y="6596390"/>
            <a:ext cx="32560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https://</a:t>
            </a:r>
            <a:r>
              <a:rPr lang="en-US" sz="1100" dirty="0" err="1"/>
              <a:t>seer.cancer.gov</a:t>
            </a:r>
            <a:r>
              <a:rPr lang="en-US" sz="1100" dirty="0"/>
              <a:t>/</a:t>
            </a:r>
            <a:r>
              <a:rPr lang="en-US" sz="1100" dirty="0" err="1"/>
              <a:t>statfacts</a:t>
            </a:r>
            <a:r>
              <a:rPr lang="en-US" sz="1100" dirty="0"/>
              <a:t>/html/</a:t>
            </a:r>
            <a:r>
              <a:rPr lang="en-US" sz="1100" dirty="0" err="1"/>
              <a:t>breast.html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182521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8EF6B-6295-6C40-8A72-3CD4FCF2F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46068"/>
            <a:ext cx="9601200" cy="1082040"/>
          </a:xfrm>
        </p:spPr>
        <p:txBody>
          <a:bodyPr>
            <a:normAutofit fontScale="90000"/>
          </a:bodyPr>
          <a:lstStyle/>
          <a:p>
            <a:r>
              <a:rPr lang="en-US" dirty="0"/>
              <a:t>Racial Variations in Breast Cancer Mortality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9FAAED0-7718-E240-98D6-F22C4C1426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2836" y="914809"/>
            <a:ext cx="8018725" cy="5564419"/>
          </a:xfrm>
        </p:spPr>
      </p:pic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9C9C8A91-9EE8-1046-85CF-3285156CBCAF}"/>
              </a:ext>
            </a:extLst>
          </p:cNvPr>
          <p:cNvSpPr/>
          <p:nvPr/>
        </p:nvSpPr>
        <p:spPr>
          <a:xfrm>
            <a:off x="5715000" y="3261360"/>
            <a:ext cx="4663440" cy="70104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297647-3FD8-684B-B26A-FDD429E8B35C}"/>
              </a:ext>
            </a:extLst>
          </p:cNvPr>
          <p:cNvSpPr txBox="1"/>
          <p:nvPr/>
        </p:nvSpPr>
        <p:spPr>
          <a:xfrm>
            <a:off x="716280" y="6596390"/>
            <a:ext cx="32560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https://</a:t>
            </a:r>
            <a:r>
              <a:rPr lang="en-US" sz="1100" dirty="0" err="1"/>
              <a:t>seer.cancer.gov</a:t>
            </a:r>
            <a:r>
              <a:rPr lang="en-US" sz="1100" dirty="0"/>
              <a:t>/</a:t>
            </a:r>
            <a:r>
              <a:rPr lang="en-US" sz="1100" dirty="0" err="1"/>
              <a:t>statfacts</a:t>
            </a:r>
            <a:r>
              <a:rPr lang="en-US" sz="1100" dirty="0"/>
              <a:t>/html/</a:t>
            </a:r>
            <a:r>
              <a:rPr lang="en-US" sz="1100" dirty="0" err="1"/>
              <a:t>breast.html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835018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6D60230-9948-E247-96D9-F660A951D2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0093" y="1493520"/>
            <a:ext cx="9775690" cy="3931920"/>
          </a:xfr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C5F82565-BE32-1843-B6DA-6DC9138C9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0093" y="304165"/>
            <a:ext cx="9601200" cy="930275"/>
          </a:xfrm>
        </p:spPr>
        <p:txBody>
          <a:bodyPr>
            <a:normAutofit fontScale="90000"/>
          </a:bodyPr>
          <a:lstStyle/>
          <a:p>
            <a:r>
              <a:rPr lang="en-US" dirty="0"/>
              <a:t>Racial Variations in Breast Cancer Mortality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7AD8770-8FDD-E847-9E4D-7F6AB0CEF748}"/>
              </a:ext>
            </a:extLst>
          </p:cNvPr>
          <p:cNvSpPr txBox="1"/>
          <p:nvPr/>
        </p:nvSpPr>
        <p:spPr>
          <a:xfrm>
            <a:off x="1371600" y="5821680"/>
            <a:ext cx="9858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Conclusion: black women are 42% more likely to die from breast cancer compared to white women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8E60EE-B090-B441-AB5F-F2510AA21DDE}"/>
              </a:ext>
            </a:extLst>
          </p:cNvPr>
          <p:cNvSpPr txBox="1"/>
          <p:nvPr/>
        </p:nvSpPr>
        <p:spPr>
          <a:xfrm>
            <a:off x="697890" y="6587252"/>
            <a:ext cx="330250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/>
              <a:t>Yedjou</a:t>
            </a:r>
            <a:r>
              <a:rPr lang="en-US" sz="1100" dirty="0"/>
              <a:t> et al. Adv </a:t>
            </a:r>
            <a:r>
              <a:rPr lang="en-US" sz="1100" dirty="0" err="1"/>
              <a:t>Exp</a:t>
            </a:r>
            <a:r>
              <a:rPr lang="en-US" sz="1100" dirty="0"/>
              <a:t> Med Biol. 2019 ; 1152: 31–49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157389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1449A-446D-944C-B38E-BE7B75368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418233"/>
          </a:xfrm>
        </p:spPr>
        <p:txBody>
          <a:bodyPr/>
          <a:lstStyle/>
          <a:p>
            <a:r>
              <a:rPr lang="en-US" dirty="0"/>
              <a:t>Discussion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D2E7D1-7421-FA46-A1F0-8852E6C5FE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Blasé N. Polite, MD, MPP, FASCO  </a:t>
            </a:r>
          </a:p>
          <a:p>
            <a:r>
              <a:rPr lang="en-US" dirty="0"/>
              <a:t>Kathy Fu, MD </a:t>
            </a:r>
          </a:p>
          <a:p>
            <a:r>
              <a:rPr lang="en-US" dirty="0"/>
              <a:t>Beatrice Alvarado Roberts, MD</a:t>
            </a:r>
          </a:p>
          <a:p>
            <a:r>
              <a:rPr lang="en-US" dirty="0"/>
              <a:t>Julie </a:t>
            </a:r>
            <a:r>
              <a:rPr lang="en-US" dirty="0" err="1"/>
              <a:t>Gralow</a:t>
            </a:r>
            <a:r>
              <a:rPr lang="en-US" dirty="0"/>
              <a:t>, MD  </a:t>
            </a:r>
          </a:p>
        </p:txBody>
      </p:sp>
    </p:spTree>
    <p:extLst>
      <p:ext uri="{BB962C8B-B14F-4D97-AF65-F5344CB8AC3E}">
        <p14:creationId xmlns:p14="http://schemas.microsoft.com/office/powerpoint/2010/main" val="4245846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F8647-AA73-014F-9F41-F94A9E5DA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44526"/>
          </a:xfrm>
        </p:spPr>
        <p:txBody>
          <a:bodyPr/>
          <a:lstStyle/>
          <a:p>
            <a:r>
              <a:rPr lang="en-US" dirty="0"/>
              <a:t>Case presentation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9285D-39BD-204B-889A-4D0F638F7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30326"/>
            <a:ext cx="9601200" cy="4309533"/>
          </a:xfrm>
        </p:spPr>
        <p:txBody>
          <a:bodyPr/>
          <a:lstStyle/>
          <a:p>
            <a:r>
              <a:rPr lang="en-US" dirty="0"/>
              <a:t>64-year-old African American female had an abnormal screening mammogram in 09/2019: </a:t>
            </a:r>
          </a:p>
          <a:p>
            <a:pPr lvl="1"/>
            <a:r>
              <a:rPr lang="en-US" i="0" dirty="0"/>
              <a:t>Multilobulated, </a:t>
            </a:r>
            <a:r>
              <a:rPr lang="en-US" i="0" dirty="0" err="1"/>
              <a:t>spiculated</a:t>
            </a:r>
            <a:r>
              <a:rPr lang="en-US" i="0" dirty="0"/>
              <a:t> mass involving the upper outer aspect of the left breast measuring 4.6 x 2.5 x 3 cm </a:t>
            </a:r>
          </a:p>
          <a:p>
            <a:pPr lvl="1"/>
            <a:r>
              <a:rPr lang="en-US" i="0" dirty="0"/>
              <a:t>Nodular well-defined density seen in close proximity (likely a large pathological axillary lymph node) </a:t>
            </a:r>
          </a:p>
          <a:p>
            <a:pPr lvl="1"/>
            <a:r>
              <a:rPr lang="en-US" i="0" dirty="0"/>
              <a:t>Ultrasound of the breast was recommended and ordered</a:t>
            </a:r>
          </a:p>
          <a:p>
            <a:pPr lvl="2"/>
            <a:r>
              <a:rPr lang="en-US" b="1" i="0" dirty="0"/>
              <a:t>”Unable to leave message for patient, mailbox full</a:t>
            </a:r>
            <a:r>
              <a:rPr lang="en-US" b="1" dirty="0"/>
              <a:t>” </a:t>
            </a:r>
          </a:p>
          <a:p>
            <a:r>
              <a:rPr lang="en-US" dirty="0">
                <a:solidFill>
                  <a:schemeClr val="tx1"/>
                </a:solidFill>
              </a:rPr>
              <a:t>She noticed left breast mass and went to PCP early March 2020 </a:t>
            </a:r>
            <a:r>
              <a:rPr lang="en-US" dirty="0">
                <a:solidFill>
                  <a:schemeClr val="tx1"/>
                </a:solidFill>
                <a:sym typeface="Wingdings" pitchFamily="2" charset="2"/>
              </a:rPr>
              <a:t> advised to go to ER for expedited work up </a:t>
            </a:r>
            <a:endParaRPr lang="en-US" i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951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4DEE7-AF1B-9C4E-9E07-F90AA6560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92200"/>
          </a:xfrm>
        </p:spPr>
        <p:txBody>
          <a:bodyPr/>
          <a:lstStyle/>
          <a:p>
            <a:r>
              <a:rPr lang="en-US" dirty="0"/>
              <a:t>Case presentation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A160B-CBFC-9E40-A74F-38DA4E74CC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78000"/>
            <a:ext cx="9601200" cy="4326467"/>
          </a:xfrm>
        </p:spPr>
        <p:txBody>
          <a:bodyPr>
            <a:normAutofit/>
          </a:bodyPr>
          <a:lstStyle/>
          <a:p>
            <a:r>
              <a:rPr lang="en-US" dirty="0"/>
              <a:t>Left breast mass and LN biopsy March 4, 2020: </a:t>
            </a:r>
          </a:p>
          <a:p>
            <a:pPr lvl="1"/>
            <a:r>
              <a:rPr lang="en-US" i="0" dirty="0"/>
              <a:t>Invasive ductal carcinoma, grade 3, ER+, PR+, HER2 negative </a:t>
            </a:r>
          </a:p>
          <a:p>
            <a:pPr lvl="1"/>
            <a:r>
              <a:rPr lang="en-US" i="0" dirty="0"/>
              <a:t>Lymph node positive with metastatic carcinoma </a:t>
            </a:r>
          </a:p>
          <a:p>
            <a:pPr lvl="1"/>
            <a:r>
              <a:rPr lang="en-US" i="0" dirty="0"/>
              <a:t>Repeat mammogram: 5.6 x 4.2 cm mass </a:t>
            </a:r>
          </a:p>
          <a:p>
            <a:pPr lvl="1"/>
            <a:r>
              <a:rPr lang="en-US" i="0" dirty="0"/>
              <a:t>cT3N1</a:t>
            </a:r>
          </a:p>
          <a:p>
            <a:r>
              <a:rPr lang="en-US" dirty="0"/>
              <a:t>Referred to medical oncologist one week later for further evaluation </a:t>
            </a:r>
            <a:endParaRPr lang="en-US" i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324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53718-8492-7940-B7C8-174BD32D8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89000"/>
          </a:xfrm>
        </p:spPr>
        <p:txBody>
          <a:bodyPr>
            <a:normAutofit/>
          </a:bodyPr>
          <a:lstStyle/>
          <a:p>
            <a:r>
              <a:rPr lang="en-US" dirty="0"/>
              <a:t>Initial Visit to Medical Oncology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31D7AF-5EB4-5344-91B9-271A8B5C5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74800"/>
            <a:ext cx="9601200" cy="487172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March 12, 2020 </a:t>
            </a:r>
          </a:p>
          <a:p>
            <a:r>
              <a:rPr lang="en-US" b="1" dirty="0"/>
              <a:t>Patient states she was unaware or never informed of abnormal screening mammogram in September 2019</a:t>
            </a:r>
          </a:p>
          <a:p>
            <a:r>
              <a:rPr lang="en-US" dirty="0"/>
              <a:t>PMH: </a:t>
            </a:r>
          </a:p>
          <a:p>
            <a:pPr lvl="1"/>
            <a:r>
              <a:rPr lang="en-US" i="0" dirty="0"/>
              <a:t>5 CVA’s since 2016 </a:t>
            </a:r>
          </a:p>
          <a:p>
            <a:pPr lvl="1"/>
            <a:r>
              <a:rPr lang="en-US" i="0" dirty="0"/>
              <a:t>1 myocardial infarction </a:t>
            </a:r>
          </a:p>
          <a:p>
            <a:pPr lvl="1"/>
            <a:r>
              <a:rPr lang="en-US" i="0" dirty="0"/>
              <a:t>Insulin-dependent diabetes mellitus </a:t>
            </a:r>
          </a:p>
          <a:p>
            <a:pPr lvl="1"/>
            <a:r>
              <a:rPr lang="en-US" i="0" dirty="0"/>
              <a:t>January: admission for glucose “700’s” </a:t>
            </a:r>
          </a:p>
          <a:p>
            <a:pPr lvl="1"/>
            <a:r>
              <a:rPr lang="en-US" i="0" dirty="0"/>
              <a:t>Pacemaker for “heart beat below 20’s” </a:t>
            </a:r>
          </a:p>
          <a:p>
            <a:pPr lvl="1"/>
            <a:r>
              <a:rPr lang="en-US" i="0" dirty="0"/>
              <a:t>Psychiatric: Bipolar, OCD, PTSD </a:t>
            </a:r>
          </a:p>
          <a:p>
            <a:r>
              <a:rPr lang="en-US" i="0" dirty="0"/>
              <a:t>PSH: </a:t>
            </a:r>
          </a:p>
          <a:p>
            <a:pPr lvl="1"/>
            <a:r>
              <a:rPr lang="en-US" i="0" dirty="0"/>
              <a:t>Hysterectomy</a:t>
            </a:r>
          </a:p>
          <a:p>
            <a:pPr lvl="1"/>
            <a:r>
              <a:rPr lang="en-US" i="0" dirty="0"/>
              <a:t>Pacemaker placement</a:t>
            </a:r>
          </a:p>
          <a:p>
            <a:pPr lvl="1"/>
            <a:endParaRPr lang="en-US" i="0" dirty="0"/>
          </a:p>
        </p:txBody>
      </p:sp>
    </p:spTree>
    <p:extLst>
      <p:ext uri="{BB962C8B-B14F-4D97-AF65-F5344CB8AC3E}">
        <p14:creationId xmlns:p14="http://schemas.microsoft.com/office/powerpoint/2010/main" val="723118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9948CF-DEF6-C046-A66B-323C4473C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42533"/>
            <a:ext cx="9601200" cy="4944534"/>
          </a:xfrm>
        </p:spPr>
        <p:txBody>
          <a:bodyPr>
            <a:normAutofit/>
          </a:bodyPr>
          <a:lstStyle/>
          <a:p>
            <a:r>
              <a:rPr lang="en-US" dirty="0"/>
              <a:t>Family history: </a:t>
            </a:r>
          </a:p>
          <a:p>
            <a:pPr lvl="1"/>
            <a:r>
              <a:rPr lang="en-US" i="0" dirty="0"/>
              <a:t>Breast cancer: Maternal grandmother (age unknown) </a:t>
            </a:r>
          </a:p>
          <a:p>
            <a:pPr lvl="1"/>
            <a:r>
              <a:rPr lang="en-US" i="0" dirty="0"/>
              <a:t>Breast cancer: Mother (age 70) </a:t>
            </a:r>
          </a:p>
          <a:p>
            <a:pPr lvl="1"/>
            <a:r>
              <a:rPr lang="en-US" i="0" dirty="0"/>
              <a:t>Lung cancer: Mother (age 83) </a:t>
            </a:r>
          </a:p>
          <a:p>
            <a:pPr lvl="1"/>
            <a:r>
              <a:rPr lang="en-US" i="0" dirty="0"/>
              <a:t>Lung cancer: Father (age unknown) </a:t>
            </a:r>
          </a:p>
          <a:p>
            <a:r>
              <a:rPr lang="en-US" dirty="0"/>
              <a:t>Social history: </a:t>
            </a:r>
          </a:p>
          <a:p>
            <a:pPr lvl="1"/>
            <a:r>
              <a:rPr lang="en-US" i="0" dirty="0"/>
              <a:t>Lived in California until 2016 when she visited her daughter, son-in-law and grandchildren in Florida </a:t>
            </a:r>
            <a:r>
              <a:rPr lang="en-US" i="0" dirty="0">
                <a:sym typeface="Wingdings" pitchFamily="2" charset="2"/>
              </a:rPr>
              <a:t> suffered first CVA in 2016 </a:t>
            </a:r>
          </a:p>
          <a:p>
            <a:pPr lvl="1"/>
            <a:r>
              <a:rPr lang="en-US" i="0" dirty="0">
                <a:sym typeface="Wingdings" pitchFamily="2" charset="2"/>
              </a:rPr>
              <a:t>Subsequently stayed in Florida living with son-in-law’s parents </a:t>
            </a:r>
          </a:p>
          <a:p>
            <a:pPr lvl="1"/>
            <a:r>
              <a:rPr lang="en-US" i="0" dirty="0"/>
              <a:t>On Disability since 2000 for complex psychiatric issues </a:t>
            </a:r>
          </a:p>
          <a:p>
            <a:pPr lvl="1"/>
            <a:r>
              <a:rPr lang="en-US" i="0" dirty="0"/>
              <a:t>Under psychiatrist’s care for complex diagnoses: adherent to her medications</a:t>
            </a:r>
          </a:p>
          <a:p>
            <a:pPr lvl="1"/>
            <a:r>
              <a:rPr lang="en-US" i="0" dirty="0"/>
              <a:t>Unaccompanied, used public transport to attend appointment 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E1DF376-CEC3-8542-9F2C-1BA1C856E90B}"/>
              </a:ext>
            </a:extLst>
          </p:cNvPr>
          <p:cNvSpPr txBox="1">
            <a:spLocks/>
          </p:cNvSpPr>
          <p:nvPr/>
        </p:nvSpPr>
        <p:spPr>
          <a:xfrm>
            <a:off x="1371600" y="685800"/>
            <a:ext cx="9601200" cy="889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Initial Visit to Medical Oncology </a:t>
            </a:r>
          </a:p>
        </p:txBody>
      </p:sp>
    </p:spTree>
    <p:extLst>
      <p:ext uri="{BB962C8B-B14F-4D97-AF65-F5344CB8AC3E}">
        <p14:creationId xmlns:p14="http://schemas.microsoft.com/office/powerpoint/2010/main" val="2400247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17244-FE21-F74C-AA46-12C5705E7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74800"/>
            <a:ext cx="9601200" cy="4688839"/>
          </a:xfrm>
        </p:spPr>
        <p:txBody>
          <a:bodyPr>
            <a:normAutofit/>
          </a:bodyPr>
          <a:lstStyle/>
          <a:p>
            <a:r>
              <a:rPr lang="en-US" dirty="0"/>
              <a:t>More social history: </a:t>
            </a:r>
          </a:p>
          <a:p>
            <a:pPr lvl="1"/>
            <a:r>
              <a:rPr lang="en-US" i="0" dirty="0"/>
              <a:t>Now lives in a rented room on SSI: ~$750/month</a:t>
            </a:r>
          </a:p>
          <a:p>
            <a:pPr lvl="1"/>
            <a:r>
              <a:rPr lang="en-US" i="0" dirty="0"/>
              <a:t>Food stamps</a:t>
            </a:r>
          </a:p>
          <a:p>
            <a:pPr lvl="1"/>
            <a:r>
              <a:rPr lang="en-US" i="0" dirty="0"/>
              <a:t>Current every day smoker: ¼ per day for 40 years (10 pack years)</a:t>
            </a:r>
          </a:p>
          <a:p>
            <a:pPr lvl="1"/>
            <a:r>
              <a:rPr lang="en-US" i="0" dirty="0"/>
              <a:t>Occasional EtOH use </a:t>
            </a:r>
          </a:p>
          <a:p>
            <a:pPr lvl="1"/>
            <a:r>
              <a:rPr lang="en-US" i="0" dirty="0"/>
              <a:t>Polysubstance abuse, sexual abuse, incarcerations: “all in the past”</a:t>
            </a:r>
          </a:p>
          <a:p>
            <a:pPr lvl="1"/>
            <a:r>
              <a:rPr lang="en-US" i="0" dirty="0"/>
              <a:t>Actively involved in a Christian church </a:t>
            </a:r>
          </a:p>
          <a:p>
            <a:pPr marL="0" indent="0">
              <a:buNone/>
            </a:pPr>
            <a:endParaRPr lang="en-US" i="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C3D04B8-8EFA-2042-95A8-936278574D26}"/>
              </a:ext>
            </a:extLst>
          </p:cNvPr>
          <p:cNvSpPr txBox="1">
            <a:spLocks/>
          </p:cNvSpPr>
          <p:nvPr/>
        </p:nvSpPr>
        <p:spPr>
          <a:xfrm>
            <a:off x="1371600" y="685800"/>
            <a:ext cx="9601200" cy="889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Initial Visit to Medical Oncology </a:t>
            </a:r>
          </a:p>
        </p:txBody>
      </p:sp>
    </p:spTree>
    <p:extLst>
      <p:ext uri="{BB962C8B-B14F-4D97-AF65-F5344CB8AC3E}">
        <p14:creationId xmlns:p14="http://schemas.microsoft.com/office/powerpoint/2010/main" val="3554406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DC312-10F5-E347-8FC1-A7A283BA1A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57867"/>
            <a:ext cx="9601200" cy="5044411"/>
          </a:xfrm>
        </p:spPr>
        <p:txBody>
          <a:bodyPr>
            <a:normAutofit/>
          </a:bodyPr>
          <a:lstStyle/>
          <a:p>
            <a:r>
              <a:rPr lang="en-US" dirty="0"/>
              <a:t>Left breast exam: Mass 10 cm greatest diameter, no skin changes, hard, enlarged axillary lymph node, no lymphedema. Left chest pacemaker. </a:t>
            </a:r>
          </a:p>
          <a:p>
            <a:r>
              <a:rPr lang="en-US" dirty="0"/>
              <a:t>Other pertinent exam findings: BMI 30, ECOG 1 </a:t>
            </a:r>
          </a:p>
          <a:p>
            <a:r>
              <a:rPr lang="en-US" dirty="0"/>
              <a:t>Labs: unremarkable </a:t>
            </a:r>
          </a:p>
          <a:p>
            <a:r>
              <a:rPr lang="en-US" dirty="0"/>
              <a:t>CT head with IV contrast: no brain metastasis  </a:t>
            </a:r>
          </a:p>
          <a:p>
            <a:r>
              <a:rPr lang="en-US" dirty="0"/>
              <a:t>Recommendations: </a:t>
            </a:r>
          </a:p>
          <a:p>
            <a:pPr lvl="1"/>
            <a:r>
              <a:rPr lang="en-US" i="0" dirty="0"/>
              <a:t>PET/CT ASAP to rule out distant metastatic disease </a:t>
            </a:r>
          </a:p>
          <a:p>
            <a:pPr lvl="1"/>
            <a:r>
              <a:rPr lang="en-US" i="0" dirty="0"/>
              <a:t>Genetic consultation due to family history of breast cancer (negative) </a:t>
            </a:r>
          </a:p>
          <a:p>
            <a:pPr lvl="1"/>
            <a:r>
              <a:rPr lang="en-US" i="0" dirty="0"/>
              <a:t>Breast surgeon: breast conservation vs mastectomy, LN dissection discussed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CD23AA0-FC38-3845-A37A-0794C177C3C1}"/>
              </a:ext>
            </a:extLst>
          </p:cNvPr>
          <p:cNvSpPr txBox="1">
            <a:spLocks/>
          </p:cNvSpPr>
          <p:nvPr/>
        </p:nvSpPr>
        <p:spPr>
          <a:xfrm>
            <a:off x="1371600" y="685800"/>
            <a:ext cx="9601200" cy="889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Initial Visit to Medical Oncology </a:t>
            </a:r>
          </a:p>
        </p:txBody>
      </p:sp>
    </p:spTree>
    <p:extLst>
      <p:ext uri="{BB962C8B-B14F-4D97-AF65-F5344CB8AC3E}">
        <p14:creationId xmlns:p14="http://schemas.microsoft.com/office/powerpoint/2010/main" val="2266213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C855C9-C484-444E-AF3A-474E1A202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65329"/>
            <a:ext cx="9601200" cy="4302071"/>
          </a:xfrm>
        </p:spPr>
        <p:txBody>
          <a:bodyPr/>
          <a:lstStyle/>
          <a:p>
            <a:r>
              <a:rPr lang="en-US" dirty="0"/>
              <a:t>Multiple attempts were made to try and reach patient for follow up: </a:t>
            </a:r>
            <a:r>
              <a:rPr lang="en-US" b="1" dirty="0"/>
              <a:t>“mailbox full”</a:t>
            </a:r>
          </a:p>
          <a:p>
            <a:pPr lvl="1"/>
            <a:r>
              <a:rPr lang="en-US" i="0" dirty="0"/>
              <a:t>Audio visit offered and scheduled for April 23</a:t>
            </a:r>
            <a:r>
              <a:rPr lang="en-US" i="0" baseline="30000" dirty="0"/>
              <a:t>rd</a:t>
            </a:r>
            <a:r>
              <a:rPr lang="en-US" i="0" dirty="0"/>
              <a:t> (5 weeks from initial visit)</a:t>
            </a:r>
          </a:p>
          <a:p>
            <a:pPr lvl="2"/>
            <a:r>
              <a:rPr lang="en-US" dirty="0"/>
              <a:t>P</a:t>
            </a:r>
            <a:r>
              <a:rPr lang="en-US" i="0" dirty="0"/>
              <a:t>atient cancelled </a:t>
            </a:r>
          </a:p>
          <a:p>
            <a:pPr lvl="1"/>
            <a:r>
              <a:rPr lang="en-US" i="0" dirty="0"/>
              <a:t>“Stopped responding to phone/email” </a:t>
            </a:r>
          </a:p>
          <a:p>
            <a:pPr lvl="1"/>
            <a:r>
              <a:rPr lang="en-US" i="0" dirty="0"/>
              <a:t>13 phone calls, 4 letters, certified letter in the mail </a:t>
            </a:r>
          </a:p>
          <a:p>
            <a:pPr lvl="1"/>
            <a:r>
              <a:rPr lang="en-US" i="0" dirty="0"/>
              <a:t>Not active on “MyChart” </a:t>
            </a:r>
          </a:p>
          <a:p>
            <a:pPr lvl="1"/>
            <a:r>
              <a:rPr lang="en-US" i="0" dirty="0"/>
              <a:t>Emergency contact listed: “friend”</a:t>
            </a:r>
          </a:p>
          <a:p>
            <a:pPr lvl="2"/>
            <a:r>
              <a:rPr lang="en-US" dirty="0"/>
              <a:t>No family listed </a:t>
            </a:r>
            <a:endParaRPr lang="en-US" i="0" dirty="0"/>
          </a:p>
          <a:p>
            <a:pPr marL="530352" lvl="1" indent="0">
              <a:buNone/>
            </a:pPr>
            <a:endParaRPr lang="en-US" i="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A4B9D75-7797-804C-BFA6-63F78974F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79529"/>
          </a:xfrm>
        </p:spPr>
        <p:txBody>
          <a:bodyPr/>
          <a:lstStyle/>
          <a:p>
            <a:r>
              <a:rPr lang="en-US" dirty="0"/>
              <a:t>Follow-up </a:t>
            </a:r>
          </a:p>
        </p:txBody>
      </p:sp>
    </p:spTree>
    <p:extLst>
      <p:ext uri="{BB962C8B-B14F-4D97-AF65-F5344CB8AC3E}">
        <p14:creationId xmlns:p14="http://schemas.microsoft.com/office/powerpoint/2010/main" val="2629750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6244E-FB27-9745-BE12-69436E6DB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38200"/>
          </a:xfrm>
        </p:spPr>
        <p:txBody>
          <a:bodyPr/>
          <a:lstStyle/>
          <a:p>
            <a:r>
              <a:rPr lang="en-US" dirty="0"/>
              <a:t>Follow-up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60BC2-000E-2C43-959D-19D6F8A828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91640"/>
            <a:ext cx="9601200" cy="4343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She presented for first follow-up appointment September 24, 2020 (six months later) after receiving a certified letter in the mail from breast oncology clinic </a:t>
            </a:r>
          </a:p>
          <a:p>
            <a:pPr lvl="1"/>
            <a:r>
              <a:rPr lang="en-US" i="0" dirty="0"/>
              <a:t>Unaccompanied</a:t>
            </a:r>
          </a:p>
          <a:p>
            <a:pPr lvl="1"/>
            <a:r>
              <a:rPr lang="en-US" i="0" dirty="0"/>
              <a:t>Did not receive care in the interim </a:t>
            </a:r>
          </a:p>
          <a:p>
            <a:pPr lvl="1"/>
            <a:r>
              <a:rPr lang="en-US" i="0" dirty="0"/>
              <a:t>Elected prayer, lime directly applied to breast tumor and orally ingested aloe </a:t>
            </a:r>
            <a:r>
              <a:rPr lang="en-US" i="0" dirty="0" err="1"/>
              <a:t>vera</a:t>
            </a:r>
            <a:r>
              <a:rPr lang="en-US" i="0" dirty="0"/>
              <a:t> as home remedies </a:t>
            </a:r>
          </a:p>
          <a:p>
            <a:pPr lvl="1"/>
            <a:r>
              <a:rPr lang="en-US" i="0" dirty="0"/>
              <a:t>Feels well. “No change” to breast mass. </a:t>
            </a:r>
          </a:p>
          <a:p>
            <a:pPr lvl="1"/>
            <a:r>
              <a:rPr lang="en-US" b="1" dirty="0"/>
              <a:t>“I do not want to be cut” </a:t>
            </a:r>
          </a:p>
          <a:p>
            <a:pPr lvl="1"/>
            <a:r>
              <a:rPr lang="en-US" dirty="0"/>
              <a:t>“Holy spirit” </a:t>
            </a:r>
            <a:r>
              <a:rPr lang="en-US" i="0" dirty="0"/>
              <a:t>is telling her to listen to the treatment recommended for her </a:t>
            </a:r>
          </a:p>
          <a:p>
            <a:r>
              <a:rPr lang="en-US" dirty="0"/>
              <a:t>PET CT ordered and scheduled while patient was in clinic </a:t>
            </a:r>
          </a:p>
          <a:p>
            <a:r>
              <a:rPr lang="en-US" dirty="0"/>
              <a:t>Neoadjuvant chemotherapy (AC-T), surgery (likely mastectomy/ALND), radiation (PMRT) and adjuvant endocrine treatment were discussed </a:t>
            </a:r>
          </a:p>
        </p:txBody>
      </p:sp>
    </p:spTree>
    <p:extLst>
      <p:ext uri="{BB962C8B-B14F-4D97-AF65-F5344CB8AC3E}">
        <p14:creationId xmlns:p14="http://schemas.microsoft.com/office/powerpoint/2010/main" val="4228143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{EA8F9554-28A6-714E-AE5A-563D6BD3AF44}tf10001072</Template>
  <TotalTime>15397</TotalTime>
  <Words>1035</Words>
  <Application>Microsoft Office PowerPoint</Application>
  <PresentationFormat>Widescreen</PresentationFormat>
  <Paragraphs>147</Paragraphs>
  <Slides>17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Calibri</vt:lpstr>
      <vt:lpstr>Franklin Gothic Book</vt:lpstr>
      <vt:lpstr>Crop</vt:lpstr>
      <vt:lpstr>Case presentation </vt:lpstr>
      <vt:lpstr>Case presentation </vt:lpstr>
      <vt:lpstr>Case presentation </vt:lpstr>
      <vt:lpstr>Initial Visit to Medical Oncology  </vt:lpstr>
      <vt:lpstr>PowerPoint Presentation</vt:lpstr>
      <vt:lpstr>PowerPoint Presentation</vt:lpstr>
      <vt:lpstr>PowerPoint Presentation</vt:lpstr>
      <vt:lpstr>Follow-up </vt:lpstr>
      <vt:lpstr>Follow-up </vt:lpstr>
      <vt:lpstr>Follow-up </vt:lpstr>
      <vt:lpstr>Treatment Course  </vt:lpstr>
      <vt:lpstr>In Summary</vt:lpstr>
      <vt:lpstr>What Kind of Disparities Impacted Her Cancer Care? </vt:lpstr>
      <vt:lpstr>Racial Variations in Breast Cancer Incidence</vt:lpstr>
      <vt:lpstr>Racial Variations in Breast Cancer Mortality </vt:lpstr>
      <vt:lpstr>Racial Variations in Breast Cancer Mortality </vt:lpstr>
      <vt:lpstr>Discussion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presentation </dc:title>
  <dc:creator>Beatrice Alvarado Roberts</dc:creator>
  <cp:lastModifiedBy>Katrina Williams</cp:lastModifiedBy>
  <cp:revision>81</cp:revision>
  <dcterms:created xsi:type="dcterms:W3CDTF">2021-03-02T21:53:51Z</dcterms:created>
  <dcterms:modified xsi:type="dcterms:W3CDTF">2021-04-06T21:04:32Z</dcterms:modified>
</cp:coreProperties>
</file>