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4" r:id="rId3"/>
    <p:sldId id="259" r:id="rId4"/>
    <p:sldId id="283" r:id="rId5"/>
    <p:sldId id="276" r:id="rId6"/>
    <p:sldId id="282" r:id="rId7"/>
    <p:sldId id="279" r:id="rId8"/>
    <p:sldId id="278" r:id="rId9"/>
    <p:sldId id="277" r:id="rId10"/>
    <p:sldId id="280" r:id="rId11"/>
    <p:sldId id="284" r:id="rId12"/>
    <p:sldId id="287" r:id="rId13"/>
    <p:sldId id="288" r:id="rId14"/>
    <p:sldId id="289" r:id="rId15"/>
    <p:sldId id="271" r:id="rId16"/>
  </p:sldIdLst>
  <p:sldSz cx="15544800" cy="11887200"/>
  <p:notesSz cx="15544800" cy="1188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936" userDrawn="1">
          <p15:clr>
            <a:srgbClr val="A4A3A4"/>
          </p15:clr>
        </p15:guide>
        <p15:guide id="3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F"/>
    <a:srgbClr val="F37321"/>
    <a:srgbClr val="0A4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2" autoAdjust="0"/>
    <p:restoredTop sz="91528" autoAdjust="0"/>
  </p:normalViewPr>
  <p:slideViewPr>
    <p:cSldViewPr>
      <p:cViewPr varScale="1">
        <p:scale>
          <a:sx n="61" d="100"/>
          <a:sy n="61" d="100"/>
        </p:scale>
        <p:origin x="-1728" y="-128"/>
      </p:cViewPr>
      <p:guideLst>
        <p:guide orient="horz" pos="2880"/>
        <p:guide pos="293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93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805863" y="0"/>
            <a:ext cx="6735762" cy="593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5D40-5C2A-F849-ADA0-D510C1E6411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290300"/>
            <a:ext cx="6735763" cy="595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805863" y="11290300"/>
            <a:ext cx="6735762" cy="595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55FDE-3CF6-C448-BA61-EABC638A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8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544800" cy="3012620"/>
          </a:xfrm>
        </p:spPr>
        <p:txBody>
          <a:bodyPr vert="horz"/>
          <a:lstStyle>
            <a:lvl1pPr>
              <a:defRPr sz="4894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	PLACE PHOTO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969" y="647852"/>
            <a:ext cx="11008863" cy="3231654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00800" cy="8284704"/>
          </a:xfrm>
        </p:spPr>
        <p:txBody>
          <a:bodyPr vert="horz"/>
          <a:lstStyle>
            <a:lvl1pPr>
              <a:defRPr sz="4894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PLACE PHOTO</a:t>
            </a:r>
          </a:p>
        </p:txBody>
      </p:sp>
    </p:spTree>
    <p:extLst>
      <p:ext uri="{BB962C8B-B14F-4D97-AF65-F5344CB8AC3E}">
        <p14:creationId xmlns:p14="http://schemas.microsoft.com/office/powerpoint/2010/main" val="16083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9"/>
          <p:cNvSpPr/>
          <p:nvPr userDrawn="1"/>
        </p:nvSpPr>
        <p:spPr>
          <a:xfrm>
            <a:off x="0" y="1569720"/>
            <a:ext cx="15544800" cy="73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47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969" y="647852"/>
            <a:ext cx="11008863" cy="3231654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41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7969" y="647853"/>
            <a:ext cx="11008863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1" i="0">
                <a:solidFill>
                  <a:schemeClr val="bg1"/>
                </a:solidFill>
                <a:latin typeface="Frutiger-Bold"/>
                <a:cs typeface="Frutiger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734057"/>
            <a:ext cx="13990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21563">
        <a:defRPr>
          <a:latin typeface="+mn-lt"/>
          <a:ea typeface="+mn-ea"/>
          <a:cs typeface="+mn-cs"/>
        </a:defRPr>
      </a:lvl2pPr>
      <a:lvl3pPr marL="1243127">
        <a:defRPr>
          <a:latin typeface="+mn-lt"/>
          <a:ea typeface="+mn-ea"/>
          <a:cs typeface="+mn-cs"/>
        </a:defRPr>
      </a:lvl3pPr>
      <a:lvl4pPr marL="1864690">
        <a:defRPr>
          <a:latin typeface="+mn-lt"/>
          <a:ea typeface="+mn-ea"/>
          <a:cs typeface="+mn-cs"/>
        </a:defRPr>
      </a:lvl4pPr>
      <a:lvl5pPr marL="2486254">
        <a:defRPr>
          <a:latin typeface="+mn-lt"/>
          <a:ea typeface="+mn-ea"/>
          <a:cs typeface="+mn-cs"/>
        </a:defRPr>
      </a:lvl5pPr>
      <a:lvl6pPr marL="3107817">
        <a:defRPr>
          <a:latin typeface="+mn-lt"/>
          <a:ea typeface="+mn-ea"/>
          <a:cs typeface="+mn-cs"/>
        </a:defRPr>
      </a:lvl6pPr>
      <a:lvl7pPr marL="3729380">
        <a:defRPr>
          <a:latin typeface="+mn-lt"/>
          <a:ea typeface="+mn-ea"/>
          <a:cs typeface="+mn-cs"/>
        </a:defRPr>
      </a:lvl7pPr>
      <a:lvl8pPr marL="4350944">
        <a:defRPr>
          <a:latin typeface="+mn-lt"/>
          <a:ea typeface="+mn-ea"/>
          <a:cs typeface="+mn-cs"/>
        </a:defRPr>
      </a:lvl8pPr>
      <a:lvl9pPr marL="497250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21563">
        <a:defRPr>
          <a:latin typeface="+mn-lt"/>
          <a:ea typeface="+mn-ea"/>
          <a:cs typeface="+mn-cs"/>
        </a:defRPr>
      </a:lvl2pPr>
      <a:lvl3pPr marL="1243127">
        <a:defRPr>
          <a:latin typeface="+mn-lt"/>
          <a:ea typeface="+mn-ea"/>
          <a:cs typeface="+mn-cs"/>
        </a:defRPr>
      </a:lvl3pPr>
      <a:lvl4pPr marL="1864690">
        <a:defRPr>
          <a:latin typeface="+mn-lt"/>
          <a:ea typeface="+mn-ea"/>
          <a:cs typeface="+mn-cs"/>
        </a:defRPr>
      </a:lvl4pPr>
      <a:lvl5pPr marL="2486254">
        <a:defRPr>
          <a:latin typeface="+mn-lt"/>
          <a:ea typeface="+mn-ea"/>
          <a:cs typeface="+mn-cs"/>
        </a:defRPr>
      </a:lvl5pPr>
      <a:lvl6pPr marL="3107817">
        <a:defRPr>
          <a:latin typeface="+mn-lt"/>
          <a:ea typeface="+mn-ea"/>
          <a:cs typeface="+mn-cs"/>
        </a:defRPr>
      </a:lvl6pPr>
      <a:lvl7pPr marL="3729380">
        <a:defRPr>
          <a:latin typeface="+mn-lt"/>
          <a:ea typeface="+mn-ea"/>
          <a:cs typeface="+mn-cs"/>
        </a:defRPr>
      </a:lvl7pPr>
      <a:lvl8pPr marL="4350944">
        <a:defRPr>
          <a:latin typeface="+mn-lt"/>
          <a:ea typeface="+mn-ea"/>
          <a:cs typeface="+mn-cs"/>
        </a:defRPr>
      </a:lvl8pPr>
      <a:lvl9pPr marL="497250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3">
            <a:extLst>
              <a:ext uri="{FF2B5EF4-FFF2-40B4-BE49-F238E27FC236}">
                <a16:creationId xmlns:a16="http://schemas.microsoft.com/office/drawing/2014/main" xmlns="" id="{5D4DA89F-5F4D-D047-BF16-FD971818B217}"/>
              </a:ext>
            </a:extLst>
          </p:cNvPr>
          <p:cNvSpPr txBox="1">
            <a:spLocks/>
          </p:cNvSpPr>
          <p:nvPr/>
        </p:nvSpPr>
        <p:spPr>
          <a:xfrm>
            <a:off x="822080" y="3505200"/>
            <a:ext cx="13808319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500" b="1" i="0">
                <a:solidFill>
                  <a:schemeClr val="bg1"/>
                </a:solidFill>
                <a:latin typeface="Frutiger-Bold"/>
                <a:ea typeface="+mj-ea"/>
                <a:cs typeface="Frutiger-Bold"/>
              </a:defRPr>
            </a:lvl1pPr>
          </a:lstStyle>
          <a:p>
            <a:pPr marR="6906">
              <a:tabLst>
                <a:tab pos="6755186" algn="l"/>
              </a:tabLst>
            </a:pPr>
            <a:r>
              <a:rPr lang="en-US" sz="4000" b="0" spc="-54" dirty="0" smtClean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  <a:t>Emily Jonczak, MD </a:t>
            </a:r>
          </a:p>
          <a:p>
            <a:pPr marR="6906">
              <a:tabLst>
                <a:tab pos="6755186" algn="l"/>
              </a:tabLst>
            </a:pPr>
            <a:r>
              <a:rPr lang="en-US" sz="4000" b="0" spc="-54" dirty="0" smtClean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  <a:t>Hematology/Oncology Chief Fellow </a:t>
            </a:r>
          </a:p>
          <a:p>
            <a:pPr marR="6906">
              <a:tabLst>
                <a:tab pos="6755186" algn="l"/>
              </a:tabLst>
            </a:pPr>
            <a:r>
              <a:rPr lang="en-US" sz="4000" b="0" spc="-54" dirty="0" smtClean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  <a:t>Jackson Memorial Hospital/ University of Miami</a:t>
            </a:r>
            <a:r>
              <a:rPr lang="en-US" sz="4000" b="0" spc="-27" dirty="0" smtClean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0" dirty="0" smtClean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0" dirty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0" dirty="0">
                <a:solidFill>
                  <a:srgbClr val="F37321"/>
                </a:solidFill>
                <a:latin typeface="+mn-lt"/>
                <a:cs typeface="Arial" panose="020B0604020202020204" pitchFamily="34" charset="0"/>
              </a:rPr>
            </a:br>
            <a:endParaRPr lang="en-US" sz="4000" b="0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object 93">
            <a:extLst>
              <a:ext uri="{FF2B5EF4-FFF2-40B4-BE49-F238E27FC236}">
                <a16:creationId xmlns:a16="http://schemas.microsoft.com/office/drawing/2014/main" xmlns="" id="{C8043427-1E43-6348-B4AF-1A60237F9761}"/>
              </a:ext>
            </a:extLst>
          </p:cNvPr>
          <p:cNvSpPr txBox="1">
            <a:spLocks/>
          </p:cNvSpPr>
          <p:nvPr/>
        </p:nvSpPr>
        <p:spPr>
          <a:xfrm>
            <a:off x="822081" y="2057400"/>
            <a:ext cx="66370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0500" b="1" i="0">
                <a:solidFill>
                  <a:schemeClr val="bg1"/>
                </a:solidFill>
                <a:latin typeface="Frutiger-Bold"/>
                <a:ea typeface="+mj-ea"/>
                <a:cs typeface="Frutiger-Bold"/>
              </a:defRPr>
            </a:lvl1pPr>
          </a:lstStyle>
          <a:p>
            <a:pPr marR="6906">
              <a:tabLst>
                <a:tab pos="6755186" algn="l"/>
              </a:tabLst>
            </a:pPr>
            <a:r>
              <a:rPr lang="en-US" sz="7200" b="0" kern="0" spc="-21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Case: </a:t>
            </a:r>
            <a:endParaRPr lang="en-US" sz="7200" b="0" kern="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0"/>
            <a:ext cx="321808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5739469"/>
            <a:chOff x="0" y="4534829"/>
            <a:chExt cx="17532831" cy="5739469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Assessment and Plan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42544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59 y/o M with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IgG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lambda multiple myeloma (ISS stage II) with standard risk disease due to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hyperdiploidy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.  ASCT candidate. </a:t>
              </a: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 smtClean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Induction Therapy: RVD with plan for ASCT for consolidation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bortezomib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weeks 3 of 4 weeks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Lenalidomide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Revlimid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25 mg days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Dexamethasone weekly    </a:t>
              </a: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6680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2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8930343"/>
            <a:chOff x="0" y="4534829"/>
            <a:chExt cx="17532831" cy="8930343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Treatment 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74453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After 2 cycles achieved VGPR, M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spike from 2.2 g/</a:t>
              </a:r>
              <a:r>
                <a:rPr lang="en-US" sz="3200" spc="7" dirty="0" err="1">
                  <a:solidFill>
                    <a:srgbClr val="00502F"/>
                  </a:solidFill>
                  <a:cs typeface="Frutiger-Light"/>
                </a:rPr>
                <a:t>dL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 to 0.2 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g/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dL</a:t>
              </a:r>
              <a:endParaRPr lang="en-US" sz="3200" spc="7" dirty="0" smtClean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Treatment was complicated with volume overload, bilateral large pleural effusion, 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anasarca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, hypotensive with furosemide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-- once passed out on 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lisinopril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. ECHO: felt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to be suspicious 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for amyloidosis with significant diastolic dysfunction </a:t>
              </a:r>
            </a:p>
            <a:p>
              <a:pPr marL="9316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Abdominal fat pad needle aspiration/biopsy: + amyloidosis on Congo red stain and polarization microscopy.</a:t>
              </a:r>
            </a:p>
            <a:p>
              <a:pPr marL="9316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Cardiac MRI: mild concentric LVH, LVEF 67%, late gadolinium enhancement (LGE) which can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be seen in the setting of 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cardiac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amyloidosis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.</a:t>
              </a:r>
            </a:p>
            <a:p>
              <a:pPr marL="9316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NT pro BNP 5,500, Troponin T &lt;0.010 </a:t>
              </a:r>
            </a:p>
            <a:p>
              <a:pPr marL="9316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Lisinopril discontinued, dexamethasone dose reduced to 20mg and diuretics maximized with improved CHF </a:t>
              </a:r>
            </a:p>
            <a:p>
              <a:pPr marL="9316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spc="7" dirty="0" smtClean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5156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7334906"/>
            <a:chOff x="0" y="4534829"/>
            <a:chExt cx="17532831" cy="7334906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Treatment: ASCT </a:t>
              </a:r>
              <a:endParaRPr sz="5000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58499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PBSC mobilization using GCSF and </a:t>
              </a:r>
              <a:r>
                <a:rPr lang="en-US" sz="3200" spc="7" dirty="0" err="1">
                  <a:solidFill>
                    <a:srgbClr val="00502F"/>
                  </a:solidFill>
                  <a:cs typeface="Frutiger-Light"/>
                </a:rPr>
                <a:t>P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lerixafore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yielded sub-optimal number of CD34+ve cells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Successful mobilization and collection with GCSF, 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Plerixafore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and cyclophosphamide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 After 5 cycles of RVD, continued to be at VGPR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2/13/19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Admitted for autologous PBSCT </a:t>
              </a:r>
            </a:p>
            <a:p>
              <a:pPr marL="13888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Conditioning regimen: </a:t>
              </a:r>
              <a:r>
                <a:rPr lang="en-US" sz="3200" spc="7" dirty="0" err="1">
                  <a:solidFill>
                    <a:srgbClr val="00502F"/>
                  </a:solidFill>
                  <a:cs typeface="Frutiger-Light"/>
                </a:rPr>
                <a:t>Melphalan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 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200mg/m2</a:t>
              </a:r>
            </a:p>
            <a:p>
              <a:pPr marL="13888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cell dose 6.05 x 10^6 CD34/kg. </a:t>
              </a:r>
              <a:endParaRPr lang="en-US" sz="3200" spc="7" dirty="0" smtClean="0">
                <a:solidFill>
                  <a:srgbClr val="00502F"/>
                </a:solidFill>
                <a:cs typeface="Frutiger-Light"/>
              </a:endParaRPr>
            </a:p>
            <a:p>
              <a:pPr marL="13888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engrafted 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on day 2/26/19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Complications</a:t>
              </a:r>
              <a:r>
                <a:rPr lang="en-US" sz="3200" spc="7" dirty="0">
                  <a:solidFill>
                    <a:srgbClr val="00502F"/>
                  </a:solidFill>
                  <a:cs typeface="Frutiger-Light"/>
                </a:rPr>
                <a:t>: peripheral edema managed with diuretics  </a:t>
              </a:r>
            </a:p>
            <a:p>
              <a:pPr marL="931666" marR="6906" lvl="2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spc="7" dirty="0" smtClean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515600"/>
            <a:ext cx="2489200" cy="914400"/>
          </a:xfrm>
          <a:prstGeom prst="rect">
            <a:avLst/>
          </a:prstGeom>
        </p:spPr>
      </p:pic>
      <p:pic>
        <p:nvPicPr>
          <p:cNvPr id="3" name="Picture 2" descr="Screen Shot 2019-11-01 at 8.1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10515600"/>
            <a:ext cx="205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6271281"/>
            <a:chOff x="0" y="4534829"/>
            <a:chExt cx="17532831" cy="6271281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Treatment: Maintenance  </a:t>
              </a:r>
              <a:endParaRPr sz="5000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47863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Day +100 bone marrow showed 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normocellular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marrow with 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trilineage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hematopoiesis and 2% polytypic plasma cells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SPEP/IFE, UEP/IFE both normal, serum free light chain levels with normal ratio,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He achieved stringent complete response (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sCR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), no cardiopulmonary symptoms, no edema or pleural effusion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NT pro BNP=1800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Troponin T &lt;0.01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What is the best maintenance therapy ?</a:t>
              </a: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515600"/>
            <a:ext cx="2489200" cy="914400"/>
          </a:xfrm>
          <a:prstGeom prst="rect">
            <a:avLst/>
          </a:prstGeom>
        </p:spPr>
      </p:pic>
      <p:pic>
        <p:nvPicPr>
          <p:cNvPr id="3" name="Picture 2" descr="Screen Shot 2019-11-01 at 8.1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10515600"/>
            <a:ext cx="205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4675845"/>
            <a:chOff x="0" y="4534829"/>
            <a:chExt cx="17532831" cy="4675845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Treatment: Maintenance  </a:t>
              </a:r>
              <a:endParaRPr sz="5000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31908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Lenalidomide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10mg daily started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Tolerating well aside fatigue and dyspepsia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Continues on </a:t>
              </a:r>
              <a:r>
                <a:rPr lang="en-US" sz="3200" spc="7" dirty="0" err="1" smtClean="0">
                  <a:solidFill>
                    <a:srgbClr val="00502F"/>
                  </a:solidFill>
                  <a:cs typeface="Frutiger-Light"/>
                </a:rPr>
                <a:t>zolidronic</a:t>
              </a:r>
              <a:r>
                <a:rPr lang="en-US" sz="3200" spc="7" dirty="0" smtClean="0">
                  <a:solidFill>
                    <a:srgbClr val="00502F"/>
                  </a:solidFill>
                  <a:cs typeface="Frutiger-Light"/>
                </a:rPr>
                <a:t> acid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How long to continue on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lenalidomide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?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What are potential alternatives to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lenalidomide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for maintenance therapy 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?</a:t>
              </a:r>
              <a:endParaRPr lang="en-US" sz="3200" b="1" spc="7" dirty="0" smtClean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5156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1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93"/>
          <p:cNvSpPr txBox="1">
            <a:spLocks noGrp="1"/>
          </p:cNvSpPr>
          <p:nvPr>
            <p:ph type="title" idx="4294967295"/>
          </p:nvPr>
        </p:nvSpPr>
        <p:spPr>
          <a:xfrm>
            <a:off x="4465394" y="5943600"/>
            <a:ext cx="66370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06" algn="ctr">
              <a:tabLst>
                <a:tab pos="6755186" algn="l"/>
              </a:tabLst>
            </a:pPr>
            <a:r>
              <a:rPr lang="en-US" sz="7200" b="0" spc="-21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Thank You</a:t>
            </a:r>
            <a:endParaRPr sz="7200" b="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02" y="8686800"/>
            <a:ext cx="414866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7334906"/>
            <a:chOff x="0" y="4534829"/>
            <a:chExt cx="17532831" cy="7334906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History of Present Illness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58499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59 y/o M with PMH significant for HTN, GERD, CAD s/p stent to LAD in 2014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He was referred to hematology for anemia and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hypercalcemia</a:t>
              </a: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He endorsed progressive fatigue for the year prior to initial presentation.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He was seen by endocrinology for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hypercalcemia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work up and PTH was found to be depressed 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06680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8937761"/>
            <a:chOff x="0" y="4534829"/>
            <a:chExt cx="17532831" cy="8937761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History of Present Illness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74527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1/2018: WBC was 5400, HgB 11.1, MCV 99, Plt 118,000</a:t>
              </a:r>
            </a:p>
            <a:p>
              <a:pPr marL="931666" marR="6906" lvl="2" algn="just">
                <a:lnSpc>
                  <a:spcPct val="108200"/>
                </a:lnSpc>
                <a:buClr>
                  <a:srgbClr val="00502F"/>
                </a:buClr>
              </a:pP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		Cr 1.13, calcium 11.8, albumin 3.1, globulin 4.6, albumin 		globulin ratio 0.7 </a:t>
              </a:r>
            </a:p>
            <a:p>
              <a:pPr marL="931666" marR="6906" lvl="2" algn="just">
                <a:lnSpc>
                  <a:spcPct val="108200"/>
                </a:lnSpc>
                <a:buClr>
                  <a:srgbClr val="00502F"/>
                </a:buClr>
              </a:pP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		Normal Iron studies,  B12 1382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4/2018: WBC 7100, HgB 10.6, MCV 99, Plt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218,00</a:t>
              </a:r>
            </a:p>
            <a:p>
              <a:pPr marL="474466" marR="6906" lvl="1" algn="just">
                <a:lnSpc>
                  <a:spcPct val="108200"/>
                </a:lnSpc>
                <a:buClr>
                  <a:srgbClr val="00502F"/>
                </a:buClr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			Cr 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1.54, Calcium 11.3, albumin 3.2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7" dirty="0" smtClean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He was seen in hematology clinic for further work up </a:t>
              </a: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17266" marR="6906" algn="just">
                <a:lnSpc>
                  <a:spcPct val="108200"/>
                </a:lnSpc>
                <a:buClr>
                  <a:srgbClr val="00502F"/>
                </a:buClr>
              </a:pP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			</a:t>
              </a:r>
            </a:p>
            <a:p>
              <a:pPr marL="17266" marR="6906" algn="just">
                <a:lnSpc>
                  <a:spcPct val="108200"/>
                </a:lnSpc>
                <a:buClr>
                  <a:srgbClr val="00502F"/>
                </a:buClr>
              </a:pPr>
              <a:endParaRPr lang="en-US" sz="3200" b="1" spc="7" dirty="0" smtClean="0">
                <a:solidFill>
                  <a:srgbClr val="00502F"/>
                </a:solidFill>
                <a:cs typeface="Frutiger-Light"/>
              </a:endParaRPr>
            </a:p>
            <a:p>
              <a:pPr marL="17266" marR="6906" algn="just">
                <a:lnSpc>
                  <a:spcPct val="108200"/>
                </a:lnSpc>
                <a:buClr>
                  <a:srgbClr val="00502F"/>
                </a:buClr>
              </a:pP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  <a:p>
              <a:pPr marL="17266" marR="6906" algn="just">
                <a:lnSpc>
                  <a:spcPct val="108200"/>
                </a:lnSpc>
                <a:buClr>
                  <a:srgbClr val="00502F"/>
                </a:buClr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 </a:t>
              </a: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0591800"/>
            <a:ext cx="2489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8398530"/>
            <a:chOff x="0" y="4534829"/>
            <a:chExt cx="17532831" cy="8398530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History: 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69135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PMH: CAD s/p stent to LAD-2014,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Repeat 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cardiac catheterization 03/2018: Normal left main, normal </a:t>
              </a:r>
              <a:r>
                <a:rPr lang="en-US" sz="3200" b="1" spc="7" dirty="0" err="1">
                  <a:solidFill>
                    <a:srgbClr val="00502F"/>
                  </a:solidFill>
                  <a:cs typeface="Frutiger-Light"/>
                </a:rPr>
                <a:t>LCx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, normal RCA, stent to LAD widely patent. </a:t>
              </a: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HTN, GERD with possible Barrett esophagus, diverticulitis,  and IBS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PSH: hernia repair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SH: Married with 3 children, works of medical software, regular alcohol use 2-3 drinks whisky per day, denies other drug use 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FH: No history of cancer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endParaRPr lang="en-US" sz="3200" b="1" spc="-34" dirty="0">
                <a:solidFill>
                  <a:srgbClr val="00502F"/>
                </a:solidFill>
                <a:cs typeface="Frutiger-Light"/>
              </a:endParaRP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Allergies no known allergies </a:t>
              </a: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06680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2524038"/>
            <a:chOff x="0" y="4534829"/>
            <a:chExt cx="17532831" cy="2524038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Review of Systems: 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10390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-34" dirty="0" smtClean="0">
                  <a:solidFill>
                    <a:srgbClr val="00502F"/>
                  </a:solidFill>
                  <a:cs typeface="Frutiger-Light"/>
                </a:rPr>
                <a:t>Progressive fatigue and decrease exercise tolerance x1 year, 4/10 intermittent mid thoracic pain, otherwise negative ROS</a:t>
              </a: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06680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1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7886723"/>
            <a:chOff x="0" y="4534829"/>
            <a:chExt cx="17532831" cy="7886723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Physical Exam: 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64017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3200" dirty="0" err="1" smtClean="0">
                  <a:solidFill>
                    <a:srgbClr val="00502F"/>
                  </a:solidFill>
                </a:rPr>
                <a:t>Karnofsky</a:t>
              </a:r>
              <a:r>
                <a:rPr lang="en-US" sz="3200" dirty="0" smtClean="0">
                  <a:solidFill>
                    <a:srgbClr val="00502F"/>
                  </a:solidFill>
                </a:rPr>
                <a:t> </a:t>
              </a:r>
              <a:r>
                <a:rPr lang="en-US" sz="3200" dirty="0">
                  <a:solidFill>
                    <a:srgbClr val="00502F"/>
                  </a:solidFill>
                </a:rPr>
                <a:t>performance status is 90%. </a:t>
              </a:r>
            </a:p>
            <a:p>
              <a:endParaRPr lang="en-US" sz="3200" dirty="0" smtClean="0">
                <a:solidFill>
                  <a:srgbClr val="00502F"/>
                </a:solidFill>
              </a:endParaRPr>
            </a:p>
            <a:p>
              <a:r>
                <a:rPr lang="en-US" sz="3200" dirty="0" smtClean="0">
                  <a:solidFill>
                    <a:srgbClr val="00502F"/>
                  </a:solidFill>
                </a:rPr>
                <a:t>HEART</a:t>
              </a:r>
              <a:r>
                <a:rPr lang="en-US" sz="3200" dirty="0">
                  <a:solidFill>
                    <a:srgbClr val="00502F"/>
                  </a:solidFill>
                </a:rPr>
                <a:t>:  Rhythm and rate regular.  Normal S1, S2.  No S3, no S4.  No murmurs. </a:t>
              </a:r>
              <a:endParaRPr lang="en-US" sz="3200" dirty="0" smtClean="0">
                <a:solidFill>
                  <a:srgbClr val="00502F"/>
                </a:solidFill>
              </a:endParaRPr>
            </a:p>
            <a:p>
              <a:r>
                <a:rPr lang="en-US" sz="3200" dirty="0" smtClean="0">
                  <a:solidFill>
                    <a:srgbClr val="00502F"/>
                  </a:solidFill>
                </a:rPr>
                <a:t>LUNGS</a:t>
              </a:r>
              <a:r>
                <a:rPr lang="en-US" sz="3200" dirty="0">
                  <a:solidFill>
                    <a:srgbClr val="00502F"/>
                  </a:solidFill>
                </a:rPr>
                <a:t>:  Good breath sounds.  No crackles.  No wheezes. </a:t>
              </a:r>
            </a:p>
            <a:p>
              <a:r>
                <a:rPr lang="en-US" sz="3200" dirty="0">
                  <a:solidFill>
                    <a:srgbClr val="00502F"/>
                  </a:solidFill>
                </a:rPr>
                <a:t>ABDOMEN:  Bowel sounds present.  No tenderness.  No hepatomegaly.  No splenomegaly.  No masses palpated. </a:t>
              </a:r>
            </a:p>
            <a:p>
              <a:r>
                <a:rPr lang="en-US" sz="3200" dirty="0">
                  <a:solidFill>
                    <a:srgbClr val="00502F"/>
                  </a:solidFill>
                </a:rPr>
                <a:t>MUSCULOSKELETAL:  No </a:t>
              </a:r>
              <a:r>
                <a:rPr lang="en-US" sz="3200" dirty="0" err="1">
                  <a:solidFill>
                    <a:srgbClr val="00502F"/>
                  </a:solidFill>
                </a:rPr>
                <a:t>synovitis</a:t>
              </a:r>
              <a:r>
                <a:rPr lang="en-US" sz="3200" dirty="0">
                  <a:solidFill>
                    <a:srgbClr val="00502F"/>
                  </a:solidFill>
                </a:rPr>
                <a:t>.  No pedal edema. </a:t>
              </a:r>
              <a:r>
                <a:rPr lang="en-US" sz="3200" dirty="0" smtClean="0">
                  <a:solidFill>
                    <a:srgbClr val="00502F"/>
                  </a:solidFill>
                </a:rPr>
                <a:t> </a:t>
              </a:r>
              <a:endParaRPr lang="en-US" sz="3200" dirty="0">
                <a:solidFill>
                  <a:srgbClr val="00502F"/>
                </a:solidFill>
              </a:endParaRPr>
            </a:p>
            <a:p>
              <a:r>
                <a:rPr lang="en-US" sz="3200" dirty="0">
                  <a:solidFill>
                    <a:srgbClr val="00502F"/>
                  </a:solidFill>
                </a:rPr>
                <a:t>NEURO:  Alert and oriented x3.  Cranial nerves grossly intact.  No cerebellar sign.  Muscle strength 5/5. </a:t>
              </a:r>
            </a:p>
            <a:p>
              <a:r>
                <a:rPr lang="en-US" sz="3200" dirty="0">
                  <a:solidFill>
                    <a:srgbClr val="00502F"/>
                  </a:solidFill>
                </a:rPr>
                <a:t>VITAL SIGNS:  The blood pressure 102/64, heart rate 65, temperature 98.5, respiratory rate 16, weight 184 pounds, and height 5 feet 8 inches.</a:t>
              </a:r>
              <a:r>
                <a:rPr lang="en-US" sz="3200" spc="-34" dirty="0" smtClean="0">
                  <a:solidFill>
                    <a:srgbClr val="00502F"/>
                  </a:solidFill>
                  <a:cs typeface="Frutiger-Light"/>
                </a:rPr>
                <a:t> </a:t>
              </a:r>
              <a:endParaRPr lang="en-US" sz="3200" spc="-34" dirty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05156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8398530"/>
            <a:chOff x="0" y="4534829"/>
            <a:chExt cx="17532831" cy="8398530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Presenting Labs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69135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Monoclonal protein evaluation 6/2018: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IgG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2628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IgA 28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IgM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23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Serum free kappa 33.6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Serum free lambda 317.4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Kappa to lambda ratio 0.11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M spike 2.3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Serum IFE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: </a:t>
              </a:r>
              <a:r>
                <a:rPr lang="en-US" sz="3200" b="1" spc="7" dirty="0" err="1">
                  <a:solidFill>
                    <a:srgbClr val="00502F"/>
                  </a:solidFill>
                  <a:cs typeface="Frutiger-Light"/>
                </a:rPr>
                <a:t>IgG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 lambda monoclonal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protein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Beta-2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microglobulin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3.21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Serum albumin 3.1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24 hour urine protein was 192 milligrams in </a:t>
              </a:r>
              <a:r>
                <a:rPr lang="en-US" sz="3200" b="1" spc="7" dirty="0" err="1">
                  <a:solidFill>
                    <a:srgbClr val="00502F"/>
                  </a:solidFill>
                  <a:cs typeface="Frutiger-Light"/>
                </a:rPr>
                <a:t>vol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 of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900ml, normal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immunofixation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</a:t>
              </a:r>
              <a:endParaRPr lang="en-US" sz="3200" b="1" spc="7" dirty="0">
                <a:solidFill>
                  <a:srgbClr val="00502F"/>
                </a:solidFill>
                <a:cs typeface="Frutiger-Light"/>
              </a:endParaRP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84" y="10745692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3612220"/>
            <a:chOff x="0" y="4534829"/>
            <a:chExt cx="17532831" cy="3612220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Pathology 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2127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Bone Marrow Biopsy revealed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50-60% plasma cells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Cytogenetics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 normal male karyotype </a:t>
              </a:r>
            </a:p>
            <a:p>
              <a:pPr marL="931666" marR="6906" lvl="1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FISH showed </a:t>
              </a:r>
              <a:r>
                <a:rPr lang="en-US" sz="3200" b="1" spc="7" dirty="0" err="1" smtClean="0">
                  <a:solidFill>
                    <a:srgbClr val="00502F"/>
                  </a:solidFill>
                  <a:cs typeface="Frutiger-Light"/>
                </a:rPr>
                <a:t>hyperdiploidy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of chromosome 5,9, 15</a:t>
              </a: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2" name="Picture 1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05918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27BF59-5E75-8544-B51D-BB76D0555D53}"/>
              </a:ext>
            </a:extLst>
          </p:cNvPr>
          <p:cNvGrpSpPr/>
          <p:nvPr/>
        </p:nvGrpSpPr>
        <p:grpSpPr>
          <a:xfrm>
            <a:off x="14100" y="1828801"/>
            <a:ext cx="12896746" cy="4144032"/>
            <a:chOff x="0" y="4534829"/>
            <a:chExt cx="17532831" cy="4144032"/>
          </a:xfrm>
        </p:grpSpPr>
        <p:sp>
          <p:nvSpPr>
            <p:cNvPr id="9" name="object 39">
              <a:extLst>
                <a:ext uri="{FF2B5EF4-FFF2-40B4-BE49-F238E27FC236}">
                  <a16:creationId xmlns:a16="http://schemas.microsoft.com/office/drawing/2014/main" xmlns="" id="{69F9A5DE-12EC-FD43-A3AC-0CF3A824E001}"/>
                </a:ext>
              </a:extLst>
            </p:cNvPr>
            <p:cNvSpPr txBox="1"/>
            <p:nvPr/>
          </p:nvSpPr>
          <p:spPr>
            <a:xfrm>
              <a:off x="965199" y="4534829"/>
              <a:ext cx="10928729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883">
                <a:tabLst>
                  <a:tab pos="2163386" algn="l"/>
                </a:tabLst>
              </a:pPr>
              <a:r>
                <a:rPr lang="en-US" sz="5000" b="1" spc="-102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Frutiger-Roman"/>
                </a:rPr>
                <a:t>Radiology </a:t>
              </a:r>
              <a:endParaRPr sz="5000" b="1" dirty="0">
                <a:solidFill>
                  <a:schemeClr val="bg1">
                    <a:lumMod val="50000"/>
                  </a:schemeClr>
                </a:solidFill>
                <a:latin typeface="+mj-lt"/>
                <a:cs typeface="Frutiger-Roman"/>
              </a:endParaRPr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xmlns="" id="{2DF07815-6C7C-594E-AFFE-F016A5A976F5}"/>
                </a:ext>
              </a:extLst>
            </p:cNvPr>
            <p:cNvSpPr txBox="1"/>
            <p:nvPr/>
          </p:nvSpPr>
          <p:spPr>
            <a:xfrm>
              <a:off x="2336800" y="6019800"/>
              <a:ext cx="15196031" cy="26590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Images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Bone survey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: No suspicious bony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lesions; Small 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bilateral pleural effusions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. Degenerative 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bony changes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.</a:t>
              </a:r>
            </a:p>
            <a:p>
              <a:pPr marL="474466" marR="6906" indent="-457200" algn="just">
                <a:lnSpc>
                  <a:spcPct val="108200"/>
                </a:lnSpc>
                <a:buClr>
                  <a:srgbClr val="00502F"/>
                </a:buClr>
                <a:buFont typeface="Wingdings" charset="2"/>
                <a:buChar char="§"/>
              </a:pP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MRI T spine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: No MRI evidence of focal osseous lesion.  No spinal canal mass or cord </a:t>
              </a:r>
              <a:r>
                <a:rPr lang="en-US" sz="3200" b="1" spc="7" dirty="0" smtClean="0">
                  <a:solidFill>
                    <a:srgbClr val="00502F"/>
                  </a:solidFill>
                  <a:cs typeface="Frutiger-Light"/>
                </a:rPr>
                <a:t>compression</a:t>
              </a:r>
              <a:r>
                <a:rPr lang="en-US" sz="3200" b="1" spc="7" dirty="0">
                  <a:solidFill>
                    <a:srgbClr val="00502F"/>
                  </a:solidFill>
                  <a:cs typeface="Frutiger-Light"/>
                </a:rPr>
                <a:t>.</a:t>
              </a:r>
            </a:p>
          </p:txBody>
        </p:sp>
        <p:sp>
          <p:nvSpPr>
            <p:cNvPr id="11" name="object 39">
              <a:extLst>
                <a:ext uri="{FF2B5EF4-FFF2-40B4-BE49-F238E27FC236}">
                  <a16:creationId xmlns:a16="http://schemas.microsoft.com/office/drawing/2014/main" xmlns="" id="{0F4C5ED2-862F-0140-9572-5833B5A4A00E}"/>
                </a:ext>
              </a:extLst>
            </p:cNvPr>
            <p:cNvSpPr/>
            <p:nvPr/>
          </p:nvSpPr>
          <p:spPr>
            <a:xfrm>
              <a:off x="0" y="5562600"/>
              <a:ext cx="10928232" cy="45719"/>
            </a:xfrm>
            <a:prstGeom prst="rect">
              <a:avLst/>
            </a:prstGeom>
            <a:gradFill flip="none" rotWithShape="1">
              <a:gsLst>
                <a:gs pos="100000">
                  <a:srgbClr val="00502F">
                    <a:alpha val="60000"/>
                  </a:srgbClr>
                </a:gs>
                <a:gs pos="0">
                  <a:srgbClr val="F37321">
                    <a:alpha val="60000"/>
                  </a:srgbClr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2447" dirty="0">
                <a:solidFill>
                  <a:srgbClr val="F37321"/>
                </a:solidFill>
              </a:endParaRPr>
            </a:p>
          </p:txBody>
        </p:sp>
      </p:grpSp>
      <p:pic>
        <p:nvPicPr>
          <p:cNvPr id="3" name="Picture 2" descr="Screen Shot 2019-10-15 at 7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0515600"/>
            <a:ext cx="248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710</Words>
  <Application>Microsoft Macintosh PowerPoint</Application>
  <PresentationFormat>Custom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Speaker Name  Month 2016</dc:title>
  <dc:creator>Ramdial, Jeremy  L.</dc:creator>
  <cp:lastModifiedBy>Emily Jonczak</cp:lastModifiedBy>
  <cp:revision>98</cp:revision>
  <dcterms:created xsi:type="dcterms:W3CDTF">2016-09-06T13:31:49Z</dcterms:created>
  <dcterms:modified xsi:type="dcterms:W3CDTF">2019-11-02T00:15:43Z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2016-09-06T00:00:00Z</vt:filetime>
  </property>
</Properties>
</file>